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8" r:id="rId1"/>
  </p:sldMasterIdLst>
  <p:notesMasterIdLst>
    <p:notesMasterId r:id="rId33"/>
  </p:notesMasterIdLst>
  <p:sldIdLst>
    <p:sldId id="290" r:id="rId2"/>
    <p:sldId id="300" r:id="rId3"/>
    <p:sldId id="323" r:id="rId4"/>
    <p:sldId id="302" r:id="rId5"/>
    <p:sldId id="299" r:id="rId6"/>
    <p:sldId id="257" r:id="rId7"/>
    <p:sldId id="281" r:id="rId8"/>
    <p:sldId id="291" r:id="rId9"/>
    <p:sldId id="284" r:id="rId10"/>
    <p:sldId id="282" r:id="rId11"/>
    <p:sldId id="285" r:id="rId12"/>
    <p:sldId id="260" r:id="rId13"/>
    <p:sldId id="303" r:id="rId14"/>
    <p:sldId id="324" r:id="rId15"/>
    <p:sldId id="259" r:id="rId16"/>
    <p:sldId id="304" r:id="rId17"/>
    <p:sldId id="325" r:id="rId18"/>
    <p:sldId id="308" r:id="rId19"/>
    <p:sldId id="311" r:id="rId20"/>
    <p:sldId id="314" r:id="rId21"/>
    <p:sldId id="315" r:id="rId22"/>
    <p:sldId id="316" r:id="rId23"/>
    <p:sldId id="317" r:id="rId24"/>
    <p:sldId id="318" r:id="rId25"/>
    <p:sldId id="319" r:id="rId26"/>
    <p:sldId id="320" r:id="rId27"/>
    <p:sldId id="321" r:id="rId28"/>
    <p:sldId id="322" r:id="rId29"/>
    <p:sldId id="280" r:id="rId30"/>
    <p:sldId id="287" r:id="rId31"/>
    <p:sldId id="271" r:id="rId32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844" autoAdjust="0"/>
  </p:normalViewPr>
  <p:slideViewPr>
    <p:cSldViewPr snapToGrid="0" showGuides="1">
      <p:cViewPr>
        <p:scale>
          <a:sx n="114" d="100"/>
          <a:sy n="114" d="100"/>
        </p:scale>
        <p:origin x="-1560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-313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p2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Lbls>
            <c:dLbl>
              <c:idx val="1"/>
              <c:layout>
                <c:manualLayout>
                  <c:x val="0.11383522803151441"/>
                  <c:y val="-0.1256421914755875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9.7463388136755508E-2"/>
                  <c:y val="-5.071829692416555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2079509424041143"/>
                  <c:y val="8.33553645182497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7.9487380817761757E-2"/>
                  <c:y val="0.1153046978114351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5.0398049126460849E-2"/>
                  <c:y val="3.158940696466479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6"/>
              <c:delete val="1"/>
            </c:dLbl>
            <c:txPr>
              <a:bodyPr/>
              <a:lstStyle/>
              <a:p>
                <a:pPr>
                  <a:defRPr sz="1640" b="1" i="0" baseline="0">
                    <a:solidFill>
                      <a:schemeClr val="bg1"/>
                    </a:solidFill>
                    <a:latin typeface="Calibri" panose="020F0502020204030204" pitchFamily="34" charset="0"/>
                  </a:defRPr>
                </a:pPr>
                <a:endParaRPr lang="nl-NL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Blad1!$A$3:$A$9</c:f>
              <c:strCache>
                <c:ptCount val="7"/>
                <c:pt idx="0">
                  <c:v>UK</c:v>
                </c:pt>
                <c:pt idx="1">
                  <c:v>DK</c:v>
                </c:pt>
                <c:pt idx="2">
                  <c:v>DE</c:v>
                </c:pt>
                <c:pt idx="3">
                  <c:v>BE</c:v>
                </c:pt>
                <c:pt idx="4">
                  <c:v>NL</c:v>
                </c:pt>
                <c:pt idx="5">
                  <c:v>SE</c:v>
                </c:pt>
                <c:pt idx="6">
                  <c:v>Other</c:v>
                </c:pt>
              </c:strCache>
            </c:strRef>
          </c:cat>
          <c:val>
            <c:numRef>
              <c:f>Blad1!$B$3:$B$9</c:f>
              <c:numCache>
                <c:formatCode>0%</c:formatCode>
                <c:ptCount val="7"/>
                <c:pt idx="0">
                  <c:v>0.50860792299148461</c:v>
                </c:pt>
                <c:pt idx="1">
                  <c:v>0.11801184746390225</c:v>
                </c:pt>
                <c:pt idx="2">
                  <c:v>0.18974453905960756</c:v>
                </c:pt>
                <c:pt idx="3">
                  <c:v>6.590151795631248E-2</c:v>
                </c:pt>
                <c:pt idx="4">
                  <c:v>9.2558311736393922E-2</c:v>
                </c:pt>
                <c:pt idx="5">
                  <c:v>1.9622362088115512E-2</c:v>
                </c:pt>
                <c:pt idx="6">
                  <c:v>5.5534987041836355E-3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984B10-8634-462C-91F3-69F24DFB076E}" type="datetimeFigureOut">
              <a:rPr lang="nl-NL" smtClean="0"/>
              <a:t>10-3-2016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090238-D9B6-4518-95CB-6242AF9A172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4450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Titeldia</a:t>
            </a:r>
            <a:r>
              <a:rPr lang="nl-NL" dirty="0" smtClean="0"/>
              <a:t> Nederlands. Verander</a:t>
            </a:r>
            <a:r>
              <a:rPr lang="nl-NL" baseline="0" dirty="0" smtClean="0"/>
              <a:t> de </a:t>
            </a:r>
            <a:r>
              <a:rPr lang="nl-NL" baseline="0" dirty="0" err="1" smtClean="0"/>
              <a:t>titeldia</a:t>
            </a:r>
            <a:r>
              <a:rPr lang="nl-NL" baseline="0" dirty="0" smtClean="0"/>
              <a:t> in een Engelstalige door in de lijstweergave (links) te rechts-klikken op de </a:t>
            </a:r>
            <a:r>
              <a:rPr lang="nl-NL" baseline="0" dirty="0" err="1" smtClean="0"/>
              <a:t>titeldia</a:t>
            </a:r>
            <a:r>
              <a:rPr lang="nl-NL" baseline="0" dirty="0" smtClean="0"/>
              <a:t>. Kies de Engelstalige indeling.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90238-D9B6-4518-95CB-6242AF9A172E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7948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l-NL" dirty="0" smtClean="0"/>
              <a:t>Nederland is sterk onder water !!</a:t>
            </a:r>
            <a:endParaRPr lang="nl-NL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90238-D9B6-4518-95CB-6242AF9A172E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206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l-NL" dirty="0" smtClean="0"/>
              <a:t>Nederland is sterk onder water !!</a:t>
            </a:r>
            <a:endParaRPr lang="nl-NL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_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932040" y="1988840"/>
            <a:ext cx="3960440" cy="1739528"/>
          </a:xfrm>
          <a:prstGeom prst="rect">
            <a:avLst/>
          </a:prstGeom>
          <a:noFill/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946064" y="3789040"/>
            <a:ext cx="3946416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932040" y="5589240"/>
            <a:ext cx="3960440" cy="360040"/>
          </a:xfrm>
          <a:prstGeom prst="rect">
            <a:avLst/>
          </a:prstGeom>
        </p:spPr>
        <p:txBody>
          <a:bodyPr/>
          <a:lstStyle>
            <a:lvl1pPr algn="l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nl-NL" smtClean="0"/>
              <a:pPr/>
              <a:t>10-3-2016</a:t>
            </a:fld>
            <a:endParaRPr lang="nl-NL" dirty="0"/>
          </a:p>
        </p:txBody>
      </p:sp>
      <p:sp>
        <p:nvSpPr>
          <p:cNvPr id="12" name="Rechthoek 11"/>
          <p:cNvSpPr/>
          <p:nvPr/>
        </p:nvSpPr>
        <p:spPr>
          <a:xfrm>
            <a:off x="-1786" y="0"/>
            <a:ext cx="4573786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shpBeeldmerk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79"/>
          <a:stretch/>
        </p:blipFill>
        <p:spPr bwMode="auto">
          <a:xfrm>
            <a:off x="-1786" y="9899"/>
            <a:ext cx="914578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381328"/>
            <a:ext cx="2284095" cy="40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1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abel 3"/>
          <p:cNvSpPr>
            <a:spLocks noGrp="1"/>
          </p:cNvSpPr>
          <p:nvPr>
            <p:ph type="tbl" sz="quarter" idx="10"/>
          </p:nvPr>
        </p:nvSpPr>
        <p:spPr>
          <a:xfrm>
            <a:off x="0" y="1052513"/>
            <a:ext cx="9144000" cy="52562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l-NL" smtClean="0"/>
              <a:t>Klik op het pictogram als u een tabel wilt toevoegen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442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pTekst"/>
          <p:cNvSpPr>
            <a:spLocks noGrp="1" noChangeArrowheads="1"/>
          </p:cNvSpPr>
          <p:nvPr>
            <p:ph idx="1"/>
          </p:nvPr>
        </p:nvSpPr>
        <p:spPr bwMode="auto">
          <a:xfrm>
            <a:off x="251520" y="2156859"/>
            <a:ext cx="4230000" cy="4058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nl-NL" sz="2400" dirty="0" smtClean="0"/>
            </a:lvl1pPr>
            <a:lvl2pPr>
              <a:defRPr lang="nl-NL" sz="2000" dirty="0" smtClean="0"/>
            </a:lvl2pPr>
            <a:lvl3pPr>
              <a:defRPr lang="nl-NL" sz="1800" dirty="0" smtClean="0"/>
            </a:lvl3pPr>
          </a:lstStyle>
          <a:p>
            <a:pPr marL="360000" lvl="0" indent="-3600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nl-NL" smtClean="0"/>
              <a:t>Klik om de modelstijlen te bewerken</a:t>
            </a:r>
          </a:p>
          <a:p>
            <a:pPr marL="360000" lvl="1" indent="-3600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nl-NL" smtClean="0"/>
              <a:t>Tweede niveau</a:t>
            </a:r>
          </a:p>
          <a:p>
            <a:pPr marL="360000" lvl="2" indent="-3600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nl-NL" smtClean="0"/>
              <a:t>Derde niveau</a:t>
            </a:r>
          </a:p>
        </p:txBody>
      </p:sp>
      <p:sp>
        <p:nvSpPr>
          <p:cNvPr id="9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1268760"/>
            <a:ext cx="4230000" cy="8640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stijl te bewerken</a:t>
            </a:r>
            <a:endParaRPr lang="nl-NL" dirty="0" smtClean="0"/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0" y="6597353"/>
            <a:ext cx="4320480" cy="2520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nl-NL" smtClean="0"/>
              <a:pPr/>
              <a:t>10-3-2016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691680" y="6342261"/>
            <a:ext cx="7200800" cy="2660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nl-NL" dirty="0"/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246323" y="6356349"/>
            <a:ext cx="725277" cy="25200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D484D21D-6F67-453B-9876-1E1B2169E10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5" name="Tijdelijke aanduiding voor inhoud 14"/>
          <p:cNvSpPr>
            <a:spLocks noGrp="1"/>
          </p:cNvSpPr>
          <p:nvPr>
            <p:ph sz="quarter" idx="10"/>
          </p:nvPr>
        </p:nvSpPr>
        <p:spPr>
          <a:xfrm>
            <a:off x="4572000" y="1052736"/>
            <a:ext cx="4572000" cy="5289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802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pTekst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51520" y="2156859"/>
            <a:ext cx="4230000" cy="4058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l-NL" dirty="0" smtClean="0"/>
              <a:t>Klik om de opmaakprofielen van de </a:t>
            </a:r>
            <a:r>
              <a:rPr lang="nl-NL" dirty="0" err="1" smtClean="0"/>
              <a:t>modeltekst</a:t>
            </a:r>
            <a:r>
              <a:rPr lang="nl-NL" dirty="0" smtClean="0"/>
              <a:t> te bewerken</a:t>
            </a:r>
          </a:p>
        </p:txBody>
      </p:sp>
      <p:sp>
        <p:nvSpPr>
          <p:cNvPr id="9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1268760"/>
            <a:ext cx="4230000" cy="8640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stijl te bewerken</a:t>
            </a:r>
            <a:endParaRPr lang="nl-NL" dirty="0" smtClean="0"/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0" y="6597353"/>
            <a:ext cx="4320480" cy="2520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nl-NL" smtClean="0"/>
              <a:pPr/>
              <a:t>10-3-2016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691680" y="6342261"/>
            <a:ext cx="7200800" cy="2660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nl-NL" dirty="0"/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246323" y="6356349"/>
            <a:ext cx="725277" cy="25200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D484D21D-6F67-453B-9876-1E1B2169E10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5" name="Tijdelijke aanduiding voor afbeelding 14"/>
          <p:cNvSpPr>
            <a:spLocks noGrp="1"/>
          </p:cNvSpPr>
          <p:nvPr>
            <p:ph type="pic" sz="quarter" idx="10"/>
          </p:nvPr>
        </p:nvSpPr>
        <p:spPr>
          <a:xfrm>
            <a:off x="4572000" y="1052736"/>
            <a:ext cx="4571999" cy="52895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815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48AC4-3536-425F-841B-F8DAC6362E58}" type="datetimeFigureOut">
              <a:rPr lang="nl-NL" smtClean="0"/>
              <a:t>10-3-2016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61254-8C58-4248-858A-A1B71073BF5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157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footer_0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kstvak 2"/>
          <p:cNvSpPr txBox="1"/>
          <p:nvPr userDrawn="1"/>
        </p:nvSpPr>
        <p:spPr>
          <a:xfrm>
            <a:off x="2584824" y="156882"/>
            <a:ext cx="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nl-NL" dirty="0" err="1" smtClean="0">
              <a:solidFill>
                <a:schemeClr val="tx2"/>
              </a:solidFill>
            </a:endParaRPr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572000" cy="2987040"/>
          </a:xfrm>
          <a:prstGeom prst="rect">
            <a:avLst/>
          </a:prstGeom>
          <a:solidFill>
            <a:srgbClr val="B2B2B2"/>
          </a:solidFill>
        </p:spPr>
        <p:txBody>
          <a:bodyPr anchor="ctr" anchorCtr="0"/>
          <a:lstStyle>
            <a:lvl1pPr algn="ctr">
              <a:buNone/>
              <a:defRPr baseline="0"/>
            </a:lvl1pPr>
          </a:lstStyle>
          <a:p>
            <a:r>
              <a:rPr lang="en-GB" dirty="0" smtClean="0"/>
              <a:t>click to add image here</a:t>
            </a:r>
            <a:endParaRPr lang="en-GB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4572000" y="0"/>
            <a:ext cx="4572000" cy="5981700"/>
          </a:xfrm>
          <a:prstGeom prst="rect">
            <a:avLst/>
          </a:prstGeom>
          <a:solidFill>
            <a:srgbClr val="B2B2B2"/>
          </a:solidFill>
        </p:spPr>
        <p:txBody>
          <a:bodyPr anchor="ctr" anchorCtr="0"/>
          <a:lstStyle>
            <a:lvl1pPr algn="ctr">
              <a:buNone/>
              <a:defRPr baseline="0"/>
            </a:lvl1pPr>
          </a:lstStyle>
          <a:p>
            <a:r>
              <a:rPr lang="en-GB" dirty="0" smtClean="0"/>
              <a:t>click to add image here</a:t>
            </a:r>
            <a:endParaRPr lang="en-GB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2997200"/>
            <a:ext cx="4572000" cy="2987040"/>
          </a:xfrm>
          <a:prstGeom prst="rect">
            <a:avLst/>
          </a:prstGeom>
          <a:solidFill>
            <a:srgbClr val="B2B2B2"/>
          </a:solidFill>
        </p:spPr>
        <p:txBody>
          <a:bodyPr anchor="ctr" anchorCtr="0"/>
          <a:lstStyle>
            <a:lvl1pPr algn="ctr">
              <a:buNone/>
              <a:defRPr baseline="0"/>
            </a:lvl1pPr>
          </a:lstStyle>
          <a:p>
            <a:r>
              <a:rPr lang="en-GB" dirty="0" smtClean="0"/>
              <a:t>click to add image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719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_U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932040" y="1988840"/>
            <a:ext cx="3960440" cy="1739528"/>
          </a:xfrm>
          <a:prstGeom prst="rect">
            <a:avLst/>
          </a:prstGeom>
          <a:noFill/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noProof="0" smtClean="0"/>
              <a:t>Klik om de stijl te bewerken</a:t>
            </a:r>
            <a:endParaRPr lang="en-GB" noProof="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946064" y="3789040"/>
            <a:ext cx="3946416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 smtClean="0"/>
              <a:t>Klik om de ondertitelstijl van het model te bewerken</a:t>
            </a:r>
            <a:endParaRPr lang="en-GB" noProof="0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932040" y="5589240"/>
            <a:ext cx="3960440" cy="360040"/>
          </a:xfrm>
          <a:prstGeom prst="rect">
            <a:avLst/>
          </a:prstGeom>
        </p:spPr>
        <p:txBody>
          <a:bodyPr/>
          <a:lstStyle>
            <a:lvl1pPr algn="l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en-GB" noProof="0" smtClean="0"/>
              <a:pPr/>
              <a:t>10/03/2016</a:t>
            </a:fld>
            <a:endParaRPr lang="en-GB" noProof="0" dirty="0"/>
          </a:p>
        </p:txBody>
      </p:sp>
      <p:sp>
        <p:nvSpPr>
          <p:cNvPr id="12" name="Rechthoek 11"/>
          <p:cNvSpPr/>
          <p:nvPr/>
        </p:nvSpPr>
        <p:spPr>
          <a:xfrm>
            <a:off x="-1786" y="0"/>
            <a:ext cx="4573786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shpBeeldmerk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4"/>
          <a:stretch/>
        </p:blipFill>
        <p:spPr bwMode="auto">
          <a:xfrm>
            <a:off x="-1" y="0"/>
            <a:ext cx="9144000" cy="1534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381328"/>
            <a:ext cx="2284095" cy="40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71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0" orient="horz" pos="640" userDrawn="1">
          <p15:clr>
            <a:srgbClr val="FBAE40"/>
          </p15:clr>
        </p15:guide>
        <p15:guide id="1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1268760"/>
            <a:ext cx="8640960" cy="8640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stijl te bewerken</a:t>
            </a:r>
            <a:endParaRPr lang="nl-NL" dirty="0" smtClean="0"/>
          </a:p>
        </p:txBody>
      </p:sp>
      <p:sp>
        <p:nvSpPr>
          <p:cNvPr id="12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0" y="6597353"/>
            <a:ext cx="4320480" cy="2520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nl-NL" smtClean="0"/>
              <a:pPr/>
              <a:t>10-3-2016</a:t>
            </a:fld>
            <a:endParaRPr lang="nl-NL" dirty="0"/>
          </a:p>
        </p:txBody>
      </p:sp>
      <p:sp>
        <p:nvSpPr>
          <p:cNvPr id="1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691680" y="6342261"/>
            <a:ext cx="7200800" cy="2660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246323" y="6356349"/>
            <a:ext cx="725277" cy="25200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D484D21D-6F67-453B-9876-1E1B2169E10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5" name="Tijdelijke aanduiding voor inhoud 6"/>
          <p:cNvSpPr>
            <a:spLocks noGrp="1"/>
          </p:cNvSpPr>
          <p:nvPr>
            <p:ph sz="quarter" idx="13"/>
          </p:nvPr>
        </p:nvSpPr>
        <p:spPr>
          <a:xfrm>
            <a:off x="246063" y="2145175"/>
            <a:ext cx="8640000" cy="403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22252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0" orient="horz" pos="2160" userDrawn="1">
          <p15:clr>
            <a:srgbClr val="FBAE40"/>
          </p15:clr>
        </p15:guide>
        <p15:guide id="1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61246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1268760"/>
            <a:ext cx="8640960" cy="8640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stijl te bewerken</a:t>
            </a:r>
            <a:endParaRPr lang="nl-NL" dirty="0" smtClean="0"/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0" y="6597353"/>
            <a:ext cx="4320480" cy="2520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nl-NL" smtClean="0"/>
              <a:pPr/>
              <a:t>10-3-2016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691680" y="6342261"/>
            <a:ext cx="7200800" cy="2660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nl-NL" dirty="0"/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246323" y="6356349"/>
            <a:ext cx="725277" cy="25200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D484D21D-6F67-453B-9876-1E1B2169E10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4" name="Tijdelijke aanduiding voor inhoud 6"/>
          <p:cNvSpPr>
            <a:spLocks noGrp="1"/>
          </p:cNvSpPr>
          <p:nvPr>
            <p:ph sz="quarter" idx="13"/>
          </p:nvPr>
        </p:nvSpPr>
        <p:spPr>
          <a:xfrm>
            <a:off x="246063" y="2145175"/>
            <a:ext cx="4230000" cy="40322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</p:txBody>
      </p:sp>
      <p:sp>
        <p:nvSpPr>
          <p:cNvPr id="15" name="Tijdelijke aanduiding voor inhoud 6"/>
          <p:cNvSpPr>
            <a:spLocks noGrp="1"/>
          </p:cNvSpPr>
          <p:nvPr>
            <p:ph sz="quarter" idx="14"/>
          </p:nvPr>
        </p:nvSpPr>
        <p:spPr>
          <a:xfrm>
            <a:off x="4662480" y="2132854"/>
            <a:ext cx="4230000" cy="40322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309534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46323" y="2132853"/>
            <a:ext cx="4235197" cy="76844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1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1268760"/>
            <a:ext cx="8640960" cy="8640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stijl te bewerken</a:t>
            </a:r>
            <a:endParaRPr lang="nl-NL" dirty="0" smtClean="0"/>
          </a:p>
        </p:txBody>
      </p:sp>
      <p:sp>
        <p:nvSpPr>
          <p:cNvPr id="12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0" y="6597353"/>
            <a:ext cx="4320480" cy="2520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nl-NL" smtClean="0"/>
              <a:pPr/>
              <a:t>10-3-2016</a:t>
            </a:fld>
            <a:endParaRPr lang="nl-NL" dirty="0"/>
          </a:p>
        </p:txBody>
      </p:sp>
      <p:sp>
        <p:nvSpPr>
          <p:cNvPr id="1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691680" y="6342261"/>
            <a:ext cx="7200800" cy="2660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246323" y="6356349"/>
            <a:ext cx="725277" cy="25200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D484D21D-6F67-453B-9876-1E1B2169E10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6" name="Tijdelijke aanduiding voor tekst 2"/>
          <p:cNvSpPr>
            <a:spLocks noGrp="1"/>
          </p:cNvSpPr>
          <p:nvPr>
            <p:ph type="body" idx="12"/>
          </p:nvPr>
        </p:nvSpPr>
        <p:spPr>
          <a:xfrm>
            <a:off x="4657283" y="2156859"/>
            <a:ext cx="4235197" cy="76844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7" name="Tijdelijke aanduiding voor inhoud 6"/>
          <p:cNvSpPr>
            <a:spLocks noGrp="1"/>
          </p:cNvSpPr>
          <p:nvPr>
            <p:ph sz="quarter" idx="13"/>
          </p:nvPr>
        </p:nvSpPr>
        <p:spPr>
          <a:xfrm>
            <a:off x="246063" y="2925304"/>
            <a:ext cx="4230000" cy="324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</p:txBody>
      </p:sp>
      <p:sp>
        <p:nvSpPr>
          <p:cNvPr id="18" name="Tijdelijke aanduiding voor inhoud 6"/>
          <p:cNvSpPr>
            <a:spLocks noGrp="1"/>
          </p:cNvSpPr>
          <p:nvPr>
            <p:ph sz="quarter" idx="14"/>
          </p:nvPr>
        </p:nvSpPr>
        <p:spPr>
          <a:xfrm>
            <a:off x="4662480" y="2924944"/>
            <a:ext cx="4230000" cy="324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76908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1268760"/>
            <a:ext cx="8640960" cy="8640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stijl te bewerken</a:t>
            </a:r>
            <a:endParaRPr lang="nl-NL" dirty="0" smtClean="0"/>
          </a:p>
        </p:txBody>
      </p:sp>
      <p:sp>
        <p:nvSpPr>
          <p:cNvPr id="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0" y="6597353"/>
            <a:ext cx="4320480" cy="2520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nl-NL" smtClean="0"/>
              <a:pPr/>
              <a:t>10-3-2016</a:t>
            </a:fld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691680" y="6342261"/>
            <a:ext cx="7200800" cy="2660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246323" y="6356349"/>
            <a:ext cx="725277" cy="25200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D484D21D-6F67-453B-9876-1E1B2169E10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6473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0"/>
          </p:nvPr>
        </p:nvSpPr>
        <p:spPr>
          <a:xfrm>
            <a:off x="0" y="1052513"/>
            <a:ext cx="9144000" cy="52562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031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grafiek 2"/>
          <p:cNvSpPr>
            <a:spLocks noGrp="1"/>
          </p:cNvSpPr>
          <p:nvPr>
            <p:ph type="chart" sz="quarter" idx="10"/>
          </p:nvPr>
        </p:nvSpPr>
        <p:spPr>
          <a:xfrm>
            <a:off x="0" y="1052513"/>
            <a:ext cx="9144000" cy="52562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l-NL" smtClean="0"/>
              <a:t>Klik op het pictogram als u een grafiek wilt toevoegen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990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pKleurvlakOnder"/>
          <p:cNvSpPr/>
          <p:nvPr/>
        </p:nvSpPr>
        <p:spPr>
          <a:xfrm>
            <a:off x="0" y="6318250"/>
            <a:ext cx="9144000" cy="539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dirty="0">
              <a:solidFill>
                <a:schemeClr val="tx2"/>
              </a:solidFill>
            </a:endParaRPr>
          </a:p>
        </p:txBody>
      </p:sp>
      <p:sp>
        <p:nvSpPr>
          <p:cNvPr id="7" name="shpKleurvlakBoven"/>
          <p:cNvSpPr/>
          <p:nvPr/>
        </p:nvSpPr>
        <p:spPr>
          <a:xfrm>
            <a:off x="0" y="0"/>
            <a:ext cx="9144000" cy="10715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dirty="0"/>
          </a:p>
        </p:txBody>
      </p:sp>
      <p:pic>
        <p:nvPicPr>
          <p:cNvPr id="8" name="shpBeeldmerk" descr="RO__vervolgpagina~LPPT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0"/>
            <a:ext cx="9144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hpKleurvlakBoven"/>
          <p:cNvSpPr/>
          <p:nvPr/>
        </p:nvSpPr>
        <p:spPr>
          <a:xfrm>
            <a:off x="0" y="0"/>
            <a:ext cx="9144000" cy="10715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dirty="0"/>
          </a:p>
        </p:txBody>
      </p:sp>
      <p:pic>
        <p:nvPicPr>
          <p:cNvPr id="10" name="shpBeeldmerk" descr="RO__vervolgpagina~LPPT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0"/>
            <a:ext cx="9144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hpKleurvlakBoven"/>
          <p:cNvSpPr/>
          <p:nvPr/>
        </p:nvSpPr>
        <p:spPr>
          <a:xfrm>
            <a:off x="0" y="0"/>
            <a:ext cx="9144000" cy="10715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dirty="0"/>
          </a:p>
        </p:txBody>
      </p:sp>
      <p:pic>
        <p:nvPicPr>
          <p:cNvPr id="13" name="shpBeeldmerk" descr="RO__vervolgpagina~LPPT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0"/>
            <a:ext cx="9144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1268760"/>
            <a:ext cx="8640960" cy="8640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 smtClean="0"/>
              <a:t>Klik om het opmaakprofiel te bewerken</a:t>
            </a:r>
          </a:p>
        </p:txBody>
      </p:sp>
      <p:sp>
        <p:nvSpPr>
          <p:cNvPr id="1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0" y="6597353"/>
            <a:ext cx="4320480" cy="2520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nl-NL" smtClean="0"/>
              <a:pPr/>
              <a:t>10-3-2016</a:t>
            </a:fld>
            <a:endParaRPr lang="nl-NL" dirty="0"/>
          </a:p>
        </p:txBody>
      </p:sp>
      <p:sp>
        <p:nvSpPr>
          <p:cNvPr id="1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691680" y="6342261"/>
            <a:ext cx="7200800" cy="2660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nl-NL" dirty="0"/>
          </a:p>
        </p:txBody>
      </p:sp>
      <p:sp>
        <p:nvSpPr>
          <p:cNvPr id="2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246323" y="6356349"/>
            <a:ext cx="725277" cy="25200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D484D21D-6F67-453B-9876-1E1B2169E10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2308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2" r:id="rId13"/>
    <p:sldLayoutId id="2147483853" r:id="rId1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914400" rtl="0" eaLnBrk="1" latinLnBrk="0" hangingPunct="1">
        <a:lnSpc>
          <a:spcPct val="90000"/>
        </a:lnSpc>
        <a:spcBef>
          <a:spcPts val="500"/>
        </a:spcBef>
        <a:buFont typeface="Verdana" panose="020B0604030504040204" pitchFamily="34" charset="0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Verdana" panose="020B0604030504040204" pitchFamily="34" charset="0"/>
        <a:buChar char="&gt;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mailto:woz@rvo.nl" TargetMode="Externa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4742916" y="1194081"/>
            <a:ext cx="4401084" cy="1739528"/>
          </a:xfrm>
        </p:spPr>
        <p:txBody>
          <a:bodyPr/>
          <a:lstStyle/>
          <a:p>
            <a:r>
              <a:rPr lang="nl-NL" sz="3200" dirty="0" smtClean="0"/>
              <a:t>Offshore wind energie in Europa</a:t>
            </a:r>
            <a:endParaRPr lang="nl-NL" sz="3200" dirty="0"/>
          </a:p>
        </p:txBody>
      </p:sp>
      <p:sp>
        <p:nvSpPr>
          <p:cNvPr id="2" name="Ondertitel 1"/>
          <p:cNvSpPr>
            <a:spLocks noGrp="1"/>
          </p:cNvSpPr>
          <p:nvPr>
            <p:ph type="subTitle" idx="1"/>
          </p:nvPr>
        </p:nvSpPr>
        <p:spPr>
          <a:xfrm>
            <a:off x="4794191" y="3789040"/>
            <a:ext cx="4098289" cy="1655762"/>
          </a:xfrm>
        </p:spPr>
        <p:txBody>
          <a:bodyPr/>
          <a:lstStyle/>
          <a:p>
            <a:r>
              <a:rPr lang="nl-NL" dirty="0" smtClean="0"/>
              <a:t>Rijswijk, 10 maart 2016</a:t>
            </a:r>
          </a:p>
          <a:p>
            <a:endParaRPr lang="nl-NL" dirty="0"/>
          </a:p>
          <a:p>
            <a:r>
              <a:rPr lang="nl-NL" sz="1200" dirty="0" smtClean="0"/>
              <a:t>Ruud de Bruijne</a:t>
            </a:r>
            <a:br>
              <a:rPr lang="nl-NL" sz="1200" dirty="0" smtClean="0"/>
            </a:br>
            <a:r>
              <a:rPr lang="nl-NL" sz="1200" dirty="0" smtClean="0"/>
              <a:t>RVO.nl</a:t>
            </a: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247367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 smtClean="0"/>
              <a:t>Overheid: Subsidie en vergunningen tenders</a:t>
            </a:r>
            <a:endParaRPr lang="nl-NL" sz="28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l-NL" sz="2400" dirty="0" smtClean="0"/>
              <a:t>5 tenders van 2x 350 MW</a:t>
            </a:r>
          </a:p>
          <a:p>
            <a:r>
              <a:rPr lang="nl-NL" sz="2400" dirty="0" smtClean="0"/>
              <a:t>Laagste bieding wint (&lt; plafond)</a:t>
            </a:r>
          </a:p>
          <a:p>
            <a:r>
              <a:rPr lang="nl-NL" sz="2400" dirty="0" smtClean="0"/>
              <a:t>Winnaar ontvangt:</a:t>
            </a:r>
          </a:p>
          <a:p>
            <a:pPr lvl="1"/>
            <a:r>
              <a:rPr lang="nl-NL" sz="2000" dirty="0" smtClean="0"/>
              <a:t>Exploitatiesubsidie (15 jaar)</a:t>
            </a:r>
          </a:p>
          <a:p>
            <a:pPr lvl="1"/>
            <a:r>
              <a:rPr lang="nl-NL" sz="2000" dirty="0" smtClean="0"/>
              <a:t>Vergunning (30 jaar)</a:t>
            </a:r>
            <a:endParaRPr lang="nl-NL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289989"/>
            <a:ext cx="9203247" cy="2018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100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 smtClean="0"/>
              <a:t>Overheid: Site data</a:t>
            </a:r>
            <a:endParaRPr lang="nl-NL" sz="28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l-NL" sz="2400" dirty="0" smtClean="0"/>
              <a:t>Bureaustudies</a:t>
            </a:r>
          </a:p>
          <a:p>
            <a:pPr lvl="1"/>
            <a:r>
              <a:rPr lang="nl-NL" sz="1600" dirty="0" smtClean="0"/>
              <a:t>Geologie</a:t>
            </a:r>
          </a:p>
          <a:p>
            <a:pPr lvl="1"/>
            <a:r>
              <a:rPr lang="nl-NL" sz="1600" dirty="0" smtClean="0"/>
              <a:t>Archeologie</a:t>
            </a:r>
          </a:p>
          <a:p>
            <a:pPr lvl="1"/>
            <a:r>
              <a:rPr lang="nl-NL" sz="1600" dirty="0" smtClean="0"/>
              <a:t>Munitie</a:t>
            </a:r>
          </a:p>
          <a:p>
            <a:pPr lvl="1"/>
            <a:r>
              <a:rPr lang="nl-NL" sz="1600" dirty="0" err="1" smtClean="0"/>
              <a:t>Metocean</a:t>
            </a:r>
            <a:endParaRPr lang="nl-NL" sz="1600" dirty="0" smtClean="0"/>
          </a:p>
          <a:p>
            <a:pPr lvl="1"/>
            <a:r>
              <a:rPr lang="nl-NL" sz="1600" dirty="0" err="1" smtClean="0"/>
              <a:t>Morfodynamica</a:t>
            </a:r>
            <a:endParaRPr lang="nl-NL" sz="1600" dirty="0" smtClean="0"/>
          </a:p>
          <a:p>
            <a:pPr lvl="1"/>
            <a:r>
              <a:rPr lang="nl-NL" sz="1600" dirty="0" smtClean="0"/>
              <a:t>Windaanbod</a:t>
            </a:r>
            <a:endParaRPr lang="nl-NL" sz="1400" dirty="0"/>
          </a:p>
          <a:p>
            <a:r>
              <a:rPr lang="nl-NL" sz="1800" dirty="0" err="1" smtClean="0"/>
              <a:t>Surveys</a:t>
            </a:r>
            <a:endParaRPr lang="nl-NL" sz="1800" dirty="0" smtClean="0"/>
          </a:p>
          <a:p>
            <a:pPr lvl="1"/>
            <a:r>
              <a:rPr lang="nl-NL" sz="1600" dirty="0" smtClean="0"/>
              <a:t>Geofysisch</a:t>
            </a:r>
          </a:p>
          <a:p>
            <a:pPr lvl="1"/>
            <a:r>
              <a:rPr lang="nl-NL" sz="1600" dirty="0" smtClean="0"/>
              <a:t>Geotechnisch</a:t>
            </a:r>
            <a:r>
              <a:rPr lang="nl-NL" sz="1400" dirty="0" smtClean="0"/>
              <a:t/>
            </a:r>
            <a:br>
              <a:rPr lang="nl-NL" sz="1400" dirty="0" smtClean="0"/>
            </a:br>
            <a:endParaRPr lang="nl-NL" sz="1400" dirty="0" smtClean="0"/>
          </a:p>
          <a:p>
            <a:r>
              <a:rPr lang="nl-NL" sz="1800" dirty="0" err="1" smtClean="0"/>
              <a:t>Metocean</a:t>
            </a:r>
            <a:r>
              <a:rPr lang="nl-NL" sz="1800" dirty="0"/>
              <a:t/>
            </a:r>
            <a:br>
              <a:rPr lang="nl-NL" sz="1800" dirty="0"/>
            </a:br>
            <a:r>
              <a:rPr lang="nl-NL" sz="1800" dirty="0" smtClean="0"/>
              <a:t>meetcampagne</a:t>
            </a:r>
          </a:p>
          <a:p>
            <a:pPr lvl="2"/>
            <a:endParaRPr lang="nl-NL" sz="1600" dirty="0"/>
          </a:p>
        </p:txBody>
      </p:sp>
      <p:sp>
        <p:nvSpPr>
          <p:cNvPr id="4" name="Rechthoek 3"/>
          <p:cNvSpPr/>
          <p:nvPr/>
        </p:nvSpPr>
        <p:spPr>
          <a:xfrm>
            <a:off x="7520299" y="2093720"/>
            <a:ext cx="1623701" cy="589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15" y="1688565"/>
            <a:ext cx="5875885" cy="4302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hthoek 4"/>
          <p:cNvSpPr/>
          <p:nvPr/>
        </p:nvSpPr>
        <p:spPr>
          <a:xfrm>
            <a:off x="7135738" y="1794617"/>
            <a:ext cx="2572284" cy="820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126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TenneT-to-Operate-Dutch-Offshore-Transmission-Network-1024x44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75359"/>
            <a:ext cx="9144000" cy="3982641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 smtClean="0"/>
              <a:t>TenneT: Netaansluiting</a:t>
            </a:r>
            <a:endParaRPr lang="nl-NL" sz="2800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l-NL" sz="2400" dirty="0" smtClean="0"/>
              <a:t>Netbeheerder TenneT plaatst 5 platforms</a:t>
            </a:r>
            <a:br>
              <a:rPr lang="nl-NL" sz="2400" dirty="0" smtClean="0"/>
            </a:br>
            <a:r>
              <a:rPr lang="nl-NL" sz="2400" dirty="0" smtClean="0"/>
              <a:t>(700 MW elk; 66 kV -&gt; 220 kV)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8683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4coffshore.com/windfarms/images%5Cnews%5CNews1277%281%29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573" cy="608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12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UIJNER\AppData\Local\Microsoft\Windows\Temporary Internet Files\Content.Outlook\A5LDBC9L\CAM001_landscap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186"/>
            <a:ext cx="9909362" cy="699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57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 smtClean="0"/>
              <a:t>Communicatie</a:t>
            </a:r>
            <a:endParaRPr lang="nl-NL" sz="28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l-NL" sz="2000" dirty="0" smtClean="0"/>
              <a:t>Reguliere workshops </a:t>
            </a:r>
            <a:br>
              <a:rPr lang="nl-NL" sz="2000" dirty="0" smtClean="0"/>
            </a:br>
            <a:r>
              <a:rPr lang="nl-NL" sz="2000" dirty="0" smtClean="0"/>
              <a:t>(volgende 5 april, </a:t>
            </a:r>
            <a:br>
              <a:rPr lang="nl-NL" sz="2000" dirty="0" smtClean="0"/>
            </a:br>
            <a:r>
              <a:rPr lang="nl-NL" sz="2000" dirty="0" smtClean="0"/>
              <a:t>aanmelden: </a:t>
            </a:r>
            <a:r>
              <a:rPr lang="nl-NL" sz="2000" i="1" dirty="0" smtClean="0">
                <a:hlinkClick r:id="rId2"/>
              </a:rPr>
              <a:t>woz@rvo.nl</a:t>
            </a:r>
            <a:r>
              <a:rPr lang="nl-NL" sz="2000" i="1" dirty="0" smtClean="0"/>
              <a:t>)</a:t>
            </a:r>
            <a:endParaRPr lang="nl-NL" sz="2000" dirty="0" smtClean="0"/>
          </a:p>
          <a:p>
            <a:endParaRPr lang="nl-NL" sz="2000" dirty="0"/>
          </a:p>
          <a:p>
            <a:r>
              <a:rPr lang="nl-NL" sz="2000" dirty="0" smtClean="0"/>
              <a:t>Webinars</a:t>
            </a:r>
            <a:br>
              <a:rPr lang="nl-NL" sz="2000" dirty="0" smtClean="0"/>
            </a:br>
            <a:endParaRPr lang="nl-NL" sz="2000" dirty="0" smtClean="0"/>
          </a:p>
          <a:p>
            <a:r>
              <a:rPr lang="nl-NL" sz="2000" dirty="0" smtClean="0"/>
              <a:t>Site data &amp; </a:t>
            </a:r>
            <a:br>
              <a:rPr lang="nl-NL" sz="2000" dirty="0" smtClean="0"/>
            </a:br>
            <a:r>
              <a:rPr lang="nl-NL" sz="2000" dirty="0" smtClean="0"/>
              <a:t>Project </a:t>
            </a:r>
            <a:r>
              <a:rPr lang="nl-NL" sz="2000" dirty="0" err="1" smtClean="0"/>
              <a:t>and</a:t>
            </a:r>
            <a:r>
              <a:rPr lang="nl-NL" sz="2000" dirty="0" smtClean="0"/>
              <a:t> Site </a:t>
            </a:r>
            <a:r>
              <a:rPr lang="nl-NL" sz="2000" dirty="0" err="1" smtClean="0"/>
              <a:t>Description</a:t>
            </a:r>
            <a:r>
              <a:rPr lang="nl-NL" sz="2000" dirty="0" smtClean="0"/>
              <a:t>:</a:t>
            </a:r>
            <a:br>
              <a:rPr lang="nl-NL" sz="2000" dirty="0" smtClean="0"/>
            </a:br>
            <a:r>
              <a:rPr lang="nl-NL" sz="2000" i="1" dirty="0" smtClean="0"/>
              <a:t>offshorewind.rvo.nl</a:t>
            </a:r>
            <a:br>
              <a:rPr lang="nl-NL" sz="2000" i="1" dirty="0" smtClean="0"/>
            </a:br>
            <a:endParaRPr lang="nl-NL" sz="2000" i="1" dirty="0" smtClean="0"/>
          </a:p>
          <a:p>
            <a:r>
              <a:rPr lang="nl-NL" sz="2000" dirty="0" smtClean="0"/>
              <a:t>SDE+ subsidie en vergunning tenders :</a:t>
            </a:r>
            <a:br>
              <a:rPr lang="nl-NL" sz="2000" dirty="0" smtClean="0"/>
            </a:br>
            <a:r>
              <a:rPr lang="nl-NL" sz="2000" i="1" dirty="0" smtClean="0"/>
              <a:t>www.rvo.nl/sde/windopzee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6086">
            <a:off x="5672412" y="900800"/>
            <a:ext cx="3121247" cy="4411409"/>
          </a:xfrm>
          <a:prstGeom prst="rect">
            <a:avLst/>
          </a:prstGeom>
          <a:noFill/>
          <a:ln>
            <a:noFill/>
          </a:ln>
          <a:effectLst>
            <a:innerShdw blurRad="63500" dist="889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>
              <a:rot lat="0" lon="0" rev="4800000"/>
            </a:lightRig>
          </a:scene3d>
          <a:sp3d extrusionH="165100">
            <a:extrusionClr>
              <a:schemeClr val="tx2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34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times24.info/wp-content/uploads/2015/12/photo-Cop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33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68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0797" y="1014380"/>
            <a:ext cx="4837917" cy="4347185"/>
          </a:xfrm>
          <a:prstGeom prst="rect">
            <a:avLst/>
          </a:prstGeom>
          <a:noFill/>
        </p:spPr>
      </p:pic>
      <p:sp>
        <p:nvSpPr>
          <p:cNvPr id="3" name="Rechthoek 2"/>
          <p:cNvSpPr/>
          <p:nvPr/>
        </p:nvSpPr>
        <p:spPr bwMode="auto">
          <a:xfrm>
            <a:off x="5787571" y="4299857"/>
            <a:ext cx="1641929" cy="110671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dirty="0" err="1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4185061" y="1549415"/>
            <a:ext cx="1282310" cy="307777"/>
          </a:xfrm>
          <a:prstGeom prst="rect">
            <a:avLst/>
          </a:prstGeom>
          <a:solidFill>
            <a:srgbClr val="A9A9A9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Wind turbines 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6820042" y="2799231"/>
            <a:ext cx="1664613" cy="307777"/>
          </a:xfrm>
          <a:prstGeom prst="rect">
            <a:avLst/>
          </a:prstGeom>
          <a:solidFill>
            <a:srgbClr val="A9A9A9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Transmission lines 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1463152" y="5392890"/>
            <a:ext cx="1581595" cy="307777"/>
          </a:xfrm>
          <a:prstGeom prst="rect">
            <a:avLst/>
          </a:prstGeom>
          <a:solidFill>
            <a:srgbClr val="A9A9A9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Inter-array cables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4906828" y="4941794"/>
            <a:ext cx="1182635" cy="307777"/>
          </a:xfrm>
          <a:prstGeom prst="rect">
            <a:avLst/>
          </a:prstGeom>
          <a:solidFill>
            <a:srgbClr val="A9A9A9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Export cable 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3347194" y="5392890"/>
            <a:ext cx="2742270" cy="307777"/>
          </a:xfrm>
          <a:prstGeom prst="rect">
            <a:avLst/>
          </a:prstGeom>
          <a:solidFill>
            <a:srgbClr val="A9A9A9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Transformer or convertor station </a:t>
            </a:r>
            <a:endParaRPr lang="en-GB" sz="1400" dirty="0">
              <a:solidFill>
                <a:schemeClr val="bg1"/>
              </a:solidFill>
            </a:endParaRPr>
          </a:p>
        </p:txBody>
      </p:sp>
      <p:cxnSp>
        <p:nvCxnSpPr>
          <p:cNvPr id="19" name="Rechte verbindingslijn met pijl 18"/>
          <p:cNvCxnSpPr/>
          <p:nvPr/>
        </p:nvCxnSpPr>
        <p:spPr>
          <a:xfrm flipH="1">
            <a:off x="3794458" y="1703440"/>
            <a:ext cx="405545" cy="527040"/>
          </a:xfrm>
          <a:prstGeom prst="straightConnector1">
            <a:avLst/>
          </a:prstGeom>
          <a:ln>
            <a:solidFill>
              <a:srgbClr val="B2B2B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met pijl 19"/>
          <p:cNvCxnSpPr>
            <a:stCxn id="9" idx="1"/>
          </p:cNvCxnSpPr>
          <p:nvPr/>
        </p:nvCxnSpPr>
        <p:spPr>
          <a:xfrm flipH="1">
            <a:off x="6256734" y="2953120"/>
            <a:ext cx="563308" cy="469680"/>
          </a:xfrm>
          <a:prstGeom prst="straightConnector1">
            <a:avLst/>
          </a:prstGeom>
          <a:ln>
            <a:solidFill>
              <a:srgbClr val="B2B2B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met pijl 20"/>
          <p:cNvCxnSpPr>
            <a:stCxn id="25" idx="0"/>
          </p:cNvCxnSpPr>
          <p:nvPr/>
        </p:nvCxnSpPr>
        <p:spPr>
          <a:xfrm flipH="1" flipV="1">
            <a:off x="6602319" y="3623858"/>
            <a:ext cx="511202" cy="777450"/>
          </a:xfrm>
          <a:prstGeom prst="straightConnector1">
            <a:avLst/>
          </a:prstGeom>
          <a:ln>
            <a:solidFill>
              <a:srgbClr val="B2B2B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met pijl 21"/>
          <p:cNvCxnSpPr/>
          <p:nvPr/>
        </p:nvCxnSpPr>
        <p:spPr>
          <a:xfrm flipV="1">
            <a:off x="5166256" y="4148560"/>
            <a:ext cx="0" cy="808176"/>
          </a:xfrm>
          <a:prstGeom prst="straightConnector1">
            <a:avLst/>
          </a:prstGeom>
          <a:ln>
            <a:solidFill>
              <a:srgbClr val="B2B2B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met pijl 22"/>
          <p:cNvCxnSpPr/>
          <p:nvPr/>
        </p:nvCxnSpPr>
        <p:spPr>
          <a:xfrm flipV="1">
            <a:off x="4010421" y="3949841"/>
            <a:ext cx="466542" cy="1462826"/>
          </a:xfrm>
          <a:prstGeom prst="straightConnector1">
            <a:avLst/>
          </a:prstGeom>
          <a:ln>
            <a:solidFill>
              <a:srgbClr val="B2B2B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met pijl 23"/>
          <p:cNvCxnSpPr/>
          <p:nvPr/>
        </p:nvCxnSpPr>
        <p:spPr>
          <a:xfrm flipV="1">
            <a:off x="2110797" y="4347281"/>
            <a:ext cx="1104803" cy="1082964"/>
          </a:xfrm>
          <a:prstGeom prst="straightConnector1">
            <a:avLst/>
          </a:prstGeom>
          <a:ln>
            <a:solidFill>
              <a:srgbClr val="B2B2B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kstvak 24"/>
          <p:cNvSpPr txBox="1"/>
          <p:nvPr/>
        </p:nvSpPr>
        <p:spPr>
          <a:xfrm>
            <a:off x="5742386" y="4401308"/>
            <a:ext cx="2742270" cy="307777"/>
          </a:xfrm>
          <a:prstGeom prst="rect">
            <a:avLst/>
          </a:prstGeom>
          <a:solidFill>
            <a:srgbClr val="A9A9A9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Transformer or convertor station 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7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2210480" y="2144060"/>
            <a:ext cx="2257028" cy="76944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nl-NL" sz="3600" b="1" dirty="0" smtClean="0">
                <a:solidFill>
                  <a:srgbClr val="092877"/>
                </a:solidFill>
              </a:rPr>
              <a:t>Groei 12%</a:t>
            </a:r>
          </a:p>
          <a:p>
            <a:pPr algn="ctr"/>
            <a:r>
              <a:rPr lang="nl-NL" sz="1400" b="1" dirty="0" smtClean="0">
                <a:solidFill>
                  <a:srgbClr val="092877"/>
                </a:solidFill>
              </a:rPr>
              <a:t>i.r.t. 2013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5611795" y="1516529"/>
            <a:ext cx="3079113" cy="95410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nl-NL" sz="1400" b="1" dirty="0" smtClean="0">
                <a:solidFill>
                  <a:schemeClr val="tx2"/>
                </a:solidFill>
              </a:rPr>
              <a:t>Verwachting 2020 (TKI-Wind op Zee)</a:t>
            </a:r>
          </a:p>
          <a:p>
            <a:pPr algn="ctr"/>
            <a:r>
              <a:rPr lang="nl-NL" sz="4800" b="1" dirty="0" smtClean="0">
                <a:solidFill>
                  <a:schemeClr val="tx2"/>
                </a:solidFill>
              </a:rPr>
              <a:t>12.500 fte</a:t>
            </a:r>
          </a:p>
        </p:txBody>
      </p:sp>
      <p:sp>
        <p:nvSpPr>
          <p:cNvPr id="11" name="Title 3"/>
          <p:cNvSpPr txBox="1">
            <a:spLocks/>
          </p:cNvSpPr>
          <p:nvPr/>
        </p:nvSpPr>
        <p:spPr bwMode="auto">
          <a:xfrm>
            <a:off x="262299" y="1196860"/>
            <a:ext cx="5515962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FF6600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FF6600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FF6600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FF6600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FF6600"/>
                </a:solidFill>
                <a:latin typeface="Arial" charset="0"/>
                <a:ea typeface="MS PGothic" pitchFamily="34" charset="-128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FF6600"/>
                </a:solidFill>
                <a:latin typeface="Arial" charset="0"/>
                <a:ea typeface="MS PGothic" pitchFamily="34" charset="-128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FF6600"/>
                </a:solidFill>
                <a:latin typeface="Arial" charset="0"/>
                <a:ea typeface="MS PGothic" pitchFamily="34" charset="-128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FF6600"/>
                </a:solidFill>
                <a:latin typeface="Arial" charset="0"/>
                <a:ea typeface="MS PGothic" pitchFamily="34" charset="-128"/>
                <a:cs typeface="Arial" charset="0"/>
              </a:defRPr>
            </a:lvl9pPr>
          </a:lstStyle>
          <a:p>
            <a:r>
              <a:rPr lang="en-GB" sz="2000" b="1" dirty="0" err="1" smtClean="0"/>
              <a:t>Nederlandse</a:t>
            </a:r>
            <a:r>
              <a:rPr lang="en-GB" sz="2000" b="1" dirty="0" smtClean="0"/>
              <a:t> offshore wind sector</a:t>
            </a:r>
            <a:endParaRPr lang="en-GB" sz="2000" b="1" dirty="0"/>
          </a:p>
        </p:txBody>
      </p:sp>
      <p:sp>
        <p:nvSpPr>
          <p:cNvPr id="13" name="Tekstvak 12"/>
          <p:cNvSpPr txBox="1"/>
          <p:nvPr/>
        </p:nvSpPr>
        <p:spPr>
          <a:xfrm>
            <a:off x="7418159" y="5593524"/>
            <a:ext cx="13388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>
                <a:solidFill>
                  <a:srgbClr val="000000"/>
                </a:solidFill>
              </a:rPr>
              <a:t>Source: </a:t>
            </a:r>
            <a:r>
              <a:rPr lang="nl-NL" sz="800" dirty="0"/>
              <a:t>TKI Wind op Zee</a:t>
            </a:r>
            <a:endParaRPr lang="en-GB" sz="800" dirty="0">
              <a:solidFill>
                <a:srgbClr val="000000"/>
              </a:solidFill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5222093" y="3182470"/>
            <a:ext cx="1946046" cy="89255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nl-NL" sz="1400" b="1" dirty="0" smtClean="0">
                <a:solidFill>
                  <a:srgbClr val="BE1724"/>
                </a:solidFill>
              </a:rPr>
              <a:t>Omzet 2014</a:t>
            </a:r>
          </a:p>
          <a:p>
            <a:pPr algn="ctr"/>
            <a:r>
              <a:rPr lang="nl-NL" sz="4400" b="1" dirty="0" smtClean="0">
                <a:solidFill>
                  <a:srgbClr val="BE1724"/>
                </a:solidFill>
              </a:rPr>
              <a:t>€1 mld.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686590" y="3316940"/>
            <a:ext cx="2194512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nl-NL" sz="1200" b="1" dirty="0" smtClean="0">
                <a:solidFill>
                  <a:schemeClr val="tx2"/>
                </a:solidFill>
              </a:rPr>
              <a:t>Directe werkgelegenheid 2014</a:t>
            </a:r>
          </a:p>
          <a:p>
            <a:pPr algn="ctr"/>
            <a:r>
              <a:rPr lang="nl-NL" sz="1200" dirty="0" smtClean="0">
                <a:solidFill>
                  <a:schemeClr val="tx2"/>
                </a:solidFill>
              </a:rPr>
              <a:t>(x1.75 incl. indirect)</a:t>
            </a:r>
          </a:p>
          <a:p>
            <a:pPr algn="ctr"/>
            <a:r>
              <a:rPr lang="nl-NL" sz="3200" b="1" dirty="0" smtClean="0">
                <a:solidFill>
                  <a:schemeClr val="tx2"/>
                </a:solidFill>
              </a:rPr>
              <a:t>2.154 fte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2261187" y="4796118"/>
            <a:ext cx="4217501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092877"/>
                </a:solidFill>
              </a:rPr>
              <a:t>25% Nederlands aandeel</a:t>
            </a:r>
          </a:p>
          <a:p>
            <a:pPr algn="ctr"/>
            <a:r>
              <a:rPr lang="nl-NL" sz="1200" b="1" dirty="0" smtClean="0">
                <a:solidFill>
                  <a:srgbClr val="092877"/>
                </a:solidFill>
              </a:rPr>
              <a:t>In Europese offshore wind sector</a:t>
            </a:r>
          </a:p>
        </p:txBody>
      </p:sp>
    </p:spTree>
    <p:extLst>
      <p:ext uri="{BB962C8B-B14F-4D97-AF65-F5344CB8AC3E}">
        <p14:creationId xmlns:p14="http://schemas.microsoft.com/office/powerpoint/2010/main" val="15056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lide 4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7" b="13095"/>
          <a:stretch/>
        </p:blipFill>
        <p:spPr>
          <a:xfrm>
            <a:off x="0" y="1859642"/>
            <a:ext cx="9144000" cy="4100287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451592" y="1512501"/>
            <a:ext cx="4382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baseline="30000" dirty="0" smtClean="0">
                <a:solidFill>
                  <a:srgbClr val="717276"/>
                </a:solidFill>
              </a:rPr>
              <a:t>Top</a:t>
            </a:r>
            <a:r>
              <a:rPr lang="nl-NL" b="1" baseline="30000" dirty="0">
                <a:solidFill>
                  <a:srgbClr val="717276"/>
                </a:solidFill>
              </a:rPr>
              <a:t> </a:t>
            </a:r>
            <a:r>
              <a:rPr lang="nl-NL" b="1" baseline="30000" dirty="0" smtClean="0">
                <a:solidFill>
                  <a:srgbClr val="717276"/>
                </a:solidFill>
              </a:rPr>
              <a:t>5 </a:t>
            </a:r>
            <a:r>
              <a:rPr lang="nl-NL" b="1" baseline="30000" dirty="0" err="1">
                <a:solidFill>
                  <a:srgbClr val="717276"/>
                </a:solidFill>
              </a:rPr>
              <a:t>players</a:t>
            </a:r>
            <a:r>
              <a:rPr lang="nl-NL" b="1" baseline="30000" dirty="0">
                <a:solidFill>
                  <a:srgbClr val="717276"/>
                </a:solidFill>
              </a:rPr>
              <a:t> in </a:t>
            </a:r>
            <a:r>
              <a:rPr lang="nl-NL" b="1" baseline="30000" dirty="0" err="1">
                <a:solidFill>
                  <a:srgbClr val="717276"/>
                </a:solidFill>
              </a:rPr>
              <a:t>each</a:t>
            </a:r>
            <a:r>
              <a:rPr lang="nl-NL" b="1" baseline="30000" dirty="0">
                <a:solidFill>
                  <a:srgbClr val="717276"/>
                </a:solidFill>
              </a:rPr>
              <a:t> </a:t>
            </a:r>
            <a:r>
              <a:rPr lang="nl-NL" b="1" baseline="30000" dirty="0" err="1">
                <a:solidFill>
                  <a:srgbClr val="717276"/>
                </a:solidFill>
              </a:rPr>
              <a:t>section</a:t>
            </a:r>
            <a:r>
              <a:rPr lang="nl-NL" b="1" baseline="30000" dirty="0">
                <a:solidFill>
                  <a:srgbClr val="717276"/>
                </a:solidFill>
              </a:rPr>
              <a:t> of </a:t>
            </a:r>
            <a:r>
              <a:rPr lang="nl-NL" b="1" baseline="30000" dirty="0" err="1">
                <a:solidFill>
                  <a:srgbClr val="717276"/>
                </a:solidFill>
              </a:rPr>
              <a:t>value</a:t>
            </a:r>
            <a:r>
              <a:rPr lang="nl-NL" b="1" baseline="30000" dirty="0">
                <a:solidFill>
                  <a:srgbClr val="717276"/>
                </a:solidFill>
              </a:rPr>
              <a:t> chain (2010 - 2014)</a:t>
            </a:r>
          </a:p>
        </p:txBody>
      </p:sp>
      <p:sp>
        <p:nvSpPr>
          <p:cNvPr id="6" name="Rechthoek 5"/>
          <p:cNvSpPr/>
          <p:nvPr/>
        </p:nvSpPr>
        <p:spPr>
          <a:xfrm>
            <a:off x="152235" y="2737144"/>
            <a:ext cx="2987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b="1" baseline="30000" dirty="0" smtClean="0">
                <a:solidFill>
                  <a:srgbClr val="FF6600"/>
                </a:solidFill>
              </a:rPr>
              <a:t>1</a:t>
            </a:r>
            <a:endParaRPr lang="nl-NL" sz="2400" b="1" baseline="30000" dirty="0">
              <a:solidFill>
                <a:srgbClr val="FF6600"/>
              </a:solidFill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152235" y="3308644"/>
            <a:ext cx="2987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b="1" baseline="30000" dirty="0" smtClean="0">
                <a:solidFill>
                  <a:srgbClr val="FF6600"/>
                </a:solidFill>
              </a:rPr>
              <a:t>2</a:t>
            </a:r>
            <a:endParaRPr lang="nl-NL" sz="2400" b="1" baseline="30000" dirty="0">
              <a:solidFill>
                <a:srgbClr val="FF6600"/>
              </a:solidFill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152235" y="3862001"/>
            <a:ext cx="2987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b="1" baseline="30000" dirty="0" smtClean="0">
                <a:solidFill>
                  <a:srgbClr val="FF6600"/>
                </a:solidFill>
              </a:rPr>
              <a:t>3</a:t>
            </a:r>
            <a:endParaRPr lang="nl-NL" sz="2400" b="1" baseline="30000" dirty="0">
              <a:solidFill>
                <a:srgbClr val="FF6600"/>
              </a:solidFill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152235" y="4406287"/>
            <a:ext cx="3129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b="1" baseline="30000" dirty="0" smtClean="0">
                <a:solidFill>
                  <a:srgbClr val="FF6600"/>
                </a:solidFill>
              </a:rPr>
              <a:t>4</a:t>
            </a:r>
            <a:endParaRPr lang="nl-NL" sz="2400" b="1" baseline="30000" dirty="0">
              <a:solidFill>
                <a:srgbClr val="FF6600"/>
              </a:solidFill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152235" y="4959645"/>
            <a:ext cx="2987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b="1" baseline="30000" dirty="0" smtClean="0">
                <a:solidFill>
                  <a:srgbClr val="FF6600"/>
                </a:solidFill>
              </a:rPr>
              <a:t>5</a:t>
            </a:r>
            <a:endParaRPr lang="nl-NL" sz="2400" b="1" baseline="30000" dirty="0">
              <a:solidFill>
                <a:srgbClr val="FF6600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7445414" y="5686236"/>
            <a:ext cx="12129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/>
              <a:t>Source: Roland Berger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4060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 smtClean="0"/>
              <a:t>Cijfers (Europa)</a:t>
            </a:r>
            <a:endParaRPr lang="nl-NL" sz="28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246063" y="1877438"/>
            <a:ext cx="8640000" cy="4299987"/>
          </a:xfrm>
        </p:spPr>
        <p:txBody>
          <a:bodyPr/>
          <a:lstStyle/>
          <a:p>
            <a:r>
              <a:rPr lang="nl-NL" sz="2400" dirty="0" smtClean="0"/>
              <a:t>11.000 MW gebouwd</a:t>
            </a:r>
            <a:br>
              <a:rPr lang="nl-NL" sz="2400" dirty="0" smtClean="0"/>
            </a:br>
            <a:endParaRPr lang="nl-NL" sz="2400" dirty="0" smtClean="0"/>
          </a:p>
          <a:p>
            <a:r>
              <a:rPr lang="nl-NL" sz="2400" dirty="0" smtClean="0"/>
              <a:t>Jaarlijkse investeringen:</a:t>
            </a:r>
            <a:br>
              <a:rPr lang="nl-NL" sz="2400" dirty="0" smtClean="0"/>
            </a:br>
            <a:r>
              <a:rPr lang="nl-NL" sz="2400" dirty="0" smtClean="0"/>
              <a:t>€ 4 – 6 mld.</a:t>
            </a:r>
            <a:r>
              <a:rPr lang="nl-NL" sz="2000" dirty="0" smtClean="0"/>
              <a:t/>
            </a:r>
            <a:br>
              <a:rPr lang="nl-NL" sz="2000" dirty="0" smtClean="0"/>
            </a:br>
            <a:endParaRPr lang="nl-NL" sz="2000" dirty="0" smtClean="0"/>
          </a:p>
          <a:p>
            <a:r>
              <a:rPr lang="nl-NL" sz="2400" dirty="0" smtClean="0"/>
              <a:t>Spelers:</a:t>
            </a:r>
          </a:p>
          <a:p>
            <a:pPr lvl="1"/>
            <a:r>
              <a:rPr lang="nl-NL" sz="2000" dirty="0" smtClean="0"/>
              <a:t>Developers:</a:t>
            </a:r>
            <a:br>
              <a:rPr lang="nl-NL" sz="2000" dirty="0" smtClean="0"/>
            </a:br>
            <a:r>
              <a:rPr lang="nl-NL" sz="2000" dirty="0" smtClean="0"/>
              <a:t>60% large </a:t>
            </a:r>
            <a:r>
              <a:rPr lang="nl-NL" sz="2000" dirty="0" err="1" smtClean="0"/>
              <a:t>utilities</a:t>
            </a:r>
            <a:r>
              <a:rPr lang="nl-NL" sz="2000" dirty="0" smtClean="0"/>
              <a:t/>
            </a:r>
            <a:br>
              <a:rPr lang="nl-NL" sz="2000" dirty="0" smtClean="0"/>
            </a:br>
            <a:r>
              <a:rPr lang="nl-NL" sz="2000" dirty="0" smtClean="0"/>
              <a:t>(RWE; </a:t>
            </a:r>
            <a:r>
              <a:rPr lang="nl-NL" sz="2000" dirty="0" err="1" smtClean="0"/>
              <a:t>E-On</a:t>
            </a:r>
            <a:r>
              <a:rPr lang="nl-NL" sz="2000" dirty="0" smtClean="0"/>
              <a:t>; </a:t>
            </a:r>
            <a:r>
              <a:rPr lang="nl-NL" sz="2000" dirty="0" err="1" smtClean="0"/>
              <a:t>Vattenfall</a:t>
            </a:r>
            <a:r>
              <a:rPr lang="nl-NL" sz="2000" dirty="0" smtClean="0"/>
              <a:t>; Dong)</a:t>
            </a:r>
            <a:br>
              <a:rPr lang="nl-NL" sz="2000" dirty="0" smtClean="0"/>
            </a:br>
            <a:r>
              <a:rPr lang="nl-NL" sz="2000" dirty="0" smtClean="0"/>
              <a:t>40% smaller companies</a:t>
            </a:r>
          </a:p>
          <a:p>
            <a:pPr lvl="1"/>
            <a:r>
              <a:rPr lang="nl-NL" sz="2000" dirty="0" smtClean="0"/>
              <a:t>Windturbines</a:t>
            </a:r>
            <a:br>
              <a:rPr lang="nl-NL" sz="2000" dirty="0" smtClean="0"/>
            </a:br>
            <a:r>
              <a:rPr lang="nl-NL" sz="2000" dirty="0" smtClean="0"/>
              <a:t>60% Siemens</a:t>
            </a:r>
            <a:br>
              <a:rPr lang="nl-NL" sz="2000" dirty="0" smtClean="0"/>
            </a:br>
            <a:r>
              <a:rPr lang="nl-NL" sz="2000" dirty="0" smtClean="0"/>
              <a:t>20% MHI </a:t>
            </a:r>
            <a:r>
              <a:rPr lang="nl-NL" sz="2000" dirty="0" err="1" smtClean="0"/>
              <a:t>Vestas</a:t>
            </a:r>
            <a:endParaRPr lang="nl-NL" dirty="0"/>
          </a:p>
        </p:txBody>
      </p:sp>
      <p:graphicFrame>
        <p:nvGraphicFramePr>
          <p:cNvPr id="5" name="Grafiek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2390811"/>
              </p:ext>
            </p:extLst>
          </p:nvPr>
        </p:nvGraphicFramePr>
        <p:xfrm>
          <a:off x="4250987" y="982494"/>
          <a:ext cx="4893013" cy="46984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0339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43685"/>
            <a:ext cx="4582160" cy="3055971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4"/>
          <a:srcRect l="33804" t="-1" r="8986" b="-1"/>
          <a:stretch/>
        </p:blipFill>
        <p:spPr>
          <a:xfrm>
            <a:off x="4570136" y="0"/>
            <a:ext cx="4573864" cy="5996219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4625585" y="5688442"/>
            <a:ext cx="4539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Fugro</a:t>
            </a:r>
            <a:endParaRPr lang="en-GB" sz="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5"/>
          <a:srcRect l="1" r="167" b="13306"/>
          <a:stretch/>
        </p:blipFill>
        <p:spPr>
          <a:xfrm>
            <a:off x="890" y="0"/>
            <a:ext cx="4571110" cy="2977127"/>
          </a:xfrm>
          <a:prstGeom prst="rect">
            <a:avLst/>
          </a:prstGeom>
        </p:spPr>
      </p:pic>
      <p:sp>
        <p:nvSpPr>
          <p:cNvPr id="15" name="Tekstvak 14"/>
          <p:cNvSpPr txBox="1"/>
          <p:nvPr/>
        </p:nvSpPr>
        <p:spPr>
          <a:xfrm>
            <a:off x="0" y="2657602"/>
            <a:ext cx="6161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Van </a:t>
            </a:r>
            <a:r>
              <a:rPr lang="en-GB" sz="8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Oord</a:t>
            </a:r>
            <a:endParaRPr lang="en-GB" sz="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11505" y="3088564"/>
            <a:ext cx="4754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VBMS</a:t>
            </a:r>
            <a:endParaRPr lang="en-GB" sz="800" dirty="0"/>
          </a:p>
        </p:txBody>
      </p:sp>
      <p:sp>
        <p:nvSpPr>
          <p:cNvPr id="18" name="Tekstvak 17"/>
          <p:cNvSpPr txBox="1"/>
          <p:nvPr/>
        </p:nvSpPr>
        <p:spPr>
          <a:xfrm>
            <a:off x="5638800" y="4013200"/>
            <a:ext cx="3088640" cy="1102179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square" lIns="180000" tIns="180000" rIns="180000" bIns="180000" rtlCol="0">
            <a:spAutoFit/>
          </a:bodyPr>
          <a:lstStyle/>
          <a:p>
            <a:r>
              <a:rPr lang="en-GB" sz="1600" b="1" dirty="0" smtClean="0">
                <a:solidFill>
                  <a:srgbClr val="FF6600"/>
                </a:solidFill>
              </a:rPr>
              <a:t>Cable laying </a:t>
            </a:r>
          </a:p>
          <a:p>
            <a:r>
              <a:rPr lang="en-GB" sz="1600" b="1" dirty="0" smtClean="0">
                <a:solidFill>
                  <a:srgbClr val="717276"/>
                </a:solidFill>
              </a:rPr>
              <a:t>Van </a:t>
            </a:r>
            <a:r>
              <a:rPr lang="en-GB" sz="1600" b="1" dirty="0" err="1" smtClean="0">
                <a:solidFill>
                  <a:srgbClr val="717276"/>
                </a:solidFill>
              </a:rPr>
              <a:t>Oord</a:t>
            </a:r>
            <a:r>
              <a:rPr lang="en-GB" sz="1600" b="1" dirty="0" smtClean="0">
                <a:solidFill>
                  <a:srgbClr val="717276"/>
                </a:solidFill>
              </a:rPr>
              <a:t> / VBMS / </a:t>
            </a:r>
            <a:r>
              <a:rPr lang="en-GB" sz="1600" b="1" dirty="0" err="1" smtClean="0">
                <a:solidFill>
                  <a:srgbClr val="717276"/>
                </a:solidFill>
              </a:rPr>
              <a:t>Fugro</a:t>
            </a:r>
            <a:endParaRPr lang="en-GB" sz="1600" b="1" dirty="0" smtClean="0">
              <a:solidFill>
                <a:srgbClr val="717276"/>
              </a:solidFill>
            </a:endParaRPr>
          </a:p>
          <a:p>
            <a:r>
              <a:rPr lang="en-GB" sz="1600" i="1" dirty="0">
                <a:solidFill>
                  <a:srgbClr val="717276"/>
                </a:solidFill>
              </a:rPr>
              <a:t>Experience in intertidal </a:t>
            </a:r>
            <a:r>
              <a:rPr lang="en-GB" sz="1600" i="1" dirty="0" smtClean="0">
                <a:solidFill>
                  <a:srgbClr val="717276"/>
                </a:solidFill>
              </a:rPr>
              <a:t>waters</a:t>
            </a:r>
            <a:endParaRPr lang="en-GB" sz="1600" i="1" dirty="0">
              <a:solidFill>
                <a:srgbClr val="7172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40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43685"/>
            <a:ext cx="4582160" cy="3055971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4"/>
          <a:srcRect l="33804" t="-1" r="8986" b="-1"/>
          <a:stretch/>
        </p:blipFill>
        <p:spPr>
          <a:xfrm>
            <a:off x="4570136" y="0"/>
            <a:ext cx="4573864" cy="5996219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4625585" y="5688442"/>
            <a:ext cx="4539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Fugro</a:t>
            </a:r>
            <a:endParaRPr lang="en-GB" sz="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5"/>
          <a:srcRect l="1" r="167" b="13306"/>
          <a:stretch/>
        </p:blipFill>
        <p:spPr>
          <a:xfrm>
            <a:off x="890" y="0"/>
            <a:ext cx="4571110" cy="2977127"/>
          </a:xfrm>
          <a:prstGeom prst="rect">
            <a:avLst/>
          </a:prstGeom>
        </p:spPr>
      </p:pic>
      <p:sp>
        <p:nvSpPr>
          <p:cNvPr id="15" name="Tekstvak 14"/>
          <p:cNvSpPr txBox="1"/>
          <p:nvPr/>
        </p:nvSpPr>
        <p:spPr>
          <a:xfrm>
            <a:off x="0" y="2657602"/>
            <a:ext cx="6161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Van </a:t>
            </a:r>
            <a:r>
              <a:rPr lang="en-GB" sz="8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Oord</a:t>
            </a:r>
            <a:endParaRPr lang="en-GB" sz="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11505" y="3088564"/>
            <a:ext cx="4754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VBMS</a:t>
            </a:r>
            <a:endParaRPr lang="en-GB" sz="800" dirty="0"/>
          </a:p>
        </p:txBody>
      </p:sp>
      <p:sp>
        <p:nvSpPr>
          <p:cNvPr id="18" name="Tekstvak 17"/>
          <p:cNvSpPr txBox="1"/>
          <p:nvPr/>
        </p:nvSpPr>
        <p:spPr>
          <a:xfrm>
            <a:off x="5638800" y="4013200"/>
            <a:ext cx="3088640" cy="1102179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square" lIns="180000" tIns="180000" rIns="180000" bIns="180000" rtlCol="0">
            <a:spAutoFit/>
          </a:bodyPr>
          <a:lstStyle/>
          <a:p>
            <a:r>
              <a:rPr lang="en-GB" sz="1600" b="1" dirty="0" smtClean="0">
                <a:solidFill>
                  <a:srgbClr val="FF6600"/>
                </a:solidFill>
              </a:rPr>
              <a:t>Cable laying </a:t>
            </a:r>
          </a:p>
          <a:p>
            <a:r>
              <a:rPr lang="en-GB" sz="1600" b="1" dirty="0" smtClean="0">
                <a:solidFill>
                  <a:srgbClr val="717276"/>
                </a:solidFill>
              </a:rPr>
              <a:t>Van </a:t>
            </a:r>
            <a:r>
              <a:rPr lang="en-GB" sz="1600" b="1" dirty="0" err="1" smtClean="0">
                <a:solidFill>
                  <a:srgbClr val="717276"/>
                </a:solidFill>
              </a:rPr>
              <a:t>Oord</a:t>
            </a:r>
            <a:r>
              <a:rPr lang="en-GB" sz="1600" b="1" dirty="0" smtClean="0">
                <a:solidFill>
                  <a:srgbClr val="717276"/>
                </a:solidFill>
              </a:rPr>
              <a:t> / VBMS / </a:t>
            </a:r>
            <a:r>
              <a:rPr lang="en-GB" sz="1600" b="1" dirty="0" err="1" smtClean="0">
                <a:solidFill>
                  <a:srgbClr val="717276"/>
                </a:solidFill>
              </a:rPr>
              <a:t>Fugro</a:t>
            </a:r>
            <a:endParaRPr lang="en-GB" sz="1600" b="1" dirty="0" smtClean="0">
              <a:solidFill>
                <a:srgbClr val="717276"/>
              </a:solidFill>
            </a:endParaRPr>
          </a:p>
          <a:p>
            <a:r>
              <a:rPr lang="en-GB" sz="1600" i="1" dirty="0">
                <a:solidFill>
                  <a:srgbClr val="717276"/>
                </a:solidFill>
              </a:rPr>
              <a:t>Experience in intertidal </a:t>
            </a:r>
            <a:r>
              <a:rPr lang="en-GB" sz="1600" i="1" dirty="0" smtClean="0">
                <a:solidFill>
                  <a:srgbClr val="717276"/>
                </a:solidFill>
              </a:rPr>
              <a:t>waters</a:t>
            </a:r>
            <a:endParaRPr lang="en-GB" sz="1600" i="1" dirty="0">
              <a:solidFill>
                <a:srgbClr val="7172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02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3"/>
          <a:srcRect t="3245" b="4973"/>
          <a:stretch/>
        </p:blipFill>
        <p:spPr>
          <a:xfrm>
            <a:off x="0" y="0"/>
            <a:ext cx="9144000" cy="6000686"/>
          </a:xfrm>
          <a:prstGeom prst="rect">
            <a:avLst/>
          </a:prstGeom>
        </p:spPr>
      </p:pic>
      <p:sp>
        <p:nvSpPr>
          <p:cNvPr id="18" name="Tekstvak 17"/>
          <p:cNvSpPr txBox="1"/>
          <p:nvPr/>
        </p:nvSpPr>
        <p:spPr>
          <a:xfrm>
            <a:off x="5334000" y="4419600"/>
            <a:ext cx="3342640" cy="1102179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square" lIns="180000" tIns="180000" rIns="180000" bIns="180000" rtlCol="0">
            <a:spAutoFit/>
          </a:bodyPr>
          <a:lstStyle/>
          <a:p>
            <a:r>
              <a:rPr lang="en-GB" sz="1600" b="1" dirty="0">
                <a:solidFill>
                  <a:srgbClr val="FF6600"/>
                </a:solidFill>
              </a:rPr>
              <a:t>Design of special vessels </a:t>
            </a:r>
            <a:r>
              <a:rPr lang="en-GB" sz="1600" b="1" dirty="0" smtClean="0">
                <a:solidFill>
                  <a:srgbClr val="717276"/>
                </a:solidFill>
              </a:rPr>
              <a:t>Gusto</a:t>
            </a:r>
            <a:r>
              <a:rPr lang="en-GB" sz="1600" b="1" dirty="0">
                <a:solidFill>
                  <a:srgbClr val="717276"/>
                </a:solidFill>
              </a:rPr>
              <a:t>-</a:t>
            </a:r>
            <a:r>
              <a:rPr lang="en-GB" sz="1600" b="1" dirty="0" smtClean="0">
                <a:solidFill>
                  <a:srgbClr val="717276"/>
                </a:solidFill>
              </a:rPr>
              <a:t>MSC / </a:t>
            </a:r>
            <a:r>
              <a:rPr lang="en-GB" sz="1600" b="1" dirty="0" err="1" smtClean="0">
                <a:solidFill>
                  <a:srgbClr val="717276"/>
                </a:solidFill>
              </a:rPr>
              <a:t>Damen</a:t>
            </a:r>
            <a:endParaRPr lang="en-GB" sz="1600" b="1" dirty="0" smtClean="0">
              <a:solidFill>
                <a:srgbClr val="717276"/>
              </a:solidFill>
            </a:endParaRPr>
          </a:p>
          <a:p>
            <a:r>
              <a:rPr lang="en-GB" sz="1600" i="1" dirty="0">
                <a:solidFill>
                  <a:srgbClr val="717276"/>
                </a:solidFill>
              </a:rPr>
              <a:t>Designs used all over the world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0" y="5752643"/>
            <a:ext cx="12747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Fred. Olsen </a:t>
            </a:r>
            <a:r>
              <a:rPr lang="en-GB" sz="800" dirty="0" err="1">
                <a:solidFill>
                  <a:schemeClr val="bg1"/>
                </a:solidFill>
              </a:rPr>
              <a:t>Windcarrier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44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/>
          <a:srcRect t="50000" b="833"/>
          <a:stretch/>
        </p:blipFill>
        <p:spPr>
          <a:xfrm>
            <a:off x="0" y="0"/>
            <a:ext cx="9144000" cy="5994399"/>
          </a:xfrm>
          <a:prstGeom prst="rect">
            <a:avLst/>
          </a:prstGeom>
        </p:spPr>
      </p:pic>
      <p:sp>
        <p:nvSpPr>
          <p:cNvPr id="18" name="Tekstvak 17"/>
          <p:cNvSpPr txBox="1"/>
          <p:nvPr/>
        </p:nvSpPr>
        <p:spPr>
          <a:xfrm>
            <a:off x="4714240" y="4419600"/>
            <a:ext cx="3962400" cy="1348401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square" lIns="180000" tIns="180000" rIns="180000" bIns="180000" rtlCol="0">
            <a:spAutoFit/>
          </a:bodyPr>
          <a:lstStyle/>
          <a:p>
            <a:r>
              <a:rPr lang="en-GB" sz="1600" b="1" dirty="0">
                <a:solidFill>
                  <a:srgbClr val="FF6600"/>
                </a:solidFill>
              </a:rPr>
              <a:t>Designing special handling tools </a:t>
            </a:r>
            <a:r>
              <a:rPr lang="en-GB" sz="1600" b="1" dirty="0">
                <a:solidFill>
                  <a:srgbClr val="717276"/>
                </a:solidFill>
              </a:rPr>
              <a:t>Royal </a:t>
            </a:r>
            <a:r>
              <a:rPr lang="en-GB" sz="1600" b="1" dirty="0" smtClean="0">
                <a:solidFill>
                  <a:srgbClr val="717276"/>
                </a:solidFill>
              </a:rPr>
              <a:t>IHC</a:t>
            </a:r>
          </a:p>
          <a:p>
            <a:r>
              <a:rPr lang="nl-NL" sz="1600" i="1" dirty="0" err="1" smtClean="0">
                <a:solidFill>
                  <a:srgbClr val="717276"/>
                </a:solidFill>
              </a:rPr>
              <a:t>Hammering</a:t>
            </a:r>
            <a:r>
              <a:rPr lang="nl-NL" sz="1600" i="1" dirty="0" smtClean="0">
                <a:solidFill>
                  <a:srgbClr val="717276"/>
                </a:solidFill>
              </a:rPr>
              <a:t> </a:t>
            </a:r>
            <a:r>
              <a:rPr lang="nl-NL" sz="1600" i="1" dirty="0">
                <a:solidFill>
                  <a:srgbClr val="717276"/>
                </a:solidFill>
              </a:rPr>
              <a:t>of </a:t>
            </a:r>
            <a:r>
              <a:rPr lang="nl-NL" sz="1600" i="1" dirty="0" err="1">
                <a:solidFill>
                  <a:srgbClr val="717276"/>
                </a:solidFill>
              </a:rPr>
              <a:t>piles</a:t>
            </a:r>
            <a:r>
              <a:rPr lang="nl-NL" sz="1600" i="1" dirty="0">
                <a:solidFill>
                  <a:srgbClr val="717276"/>
                </a:solidFill>
              </a:rPr>
              <a:t>, </a:t>
            </a:r>
            <a:r>
              <a:rPr lang="nl-NL" sz="1600" i="1" dirty="0" err="1">
                <a:solidFill>
                  <a:srgbClr val="717276"/>
                </a:solidFill>
              </a:rPr>
              <a:t>noise</a:t>
            </a:r>
            <a:r>
              <a:rPr lang="nl-NL" sz="1600" i="1" dirty="0">
                <a:solidFill>
                  <a:srgbClr val="717276"/>
                </a:solidFill>
              </a:rPr>
              <a:t> </a:t>
            </a:r>
            <a:r>
              <a:rPr lang="nl-NL" sz="1600" i="1" dirty="0" err="1">
                <a:solidFill>
                  <a:srgbClr val="717276"/>
                </a:solidFill>
              </a:rPr>
              <a:t>mitigation</a:t>
            </a:r>
            <a:r>
              <a:rPr lang="nl-NL" sz="1600" i="1" dirty="0">
                <a:solidFill>
                  <a:srgbClr val="717276"/>
                </a:solidFill>
              </a:rPr>
              <a:t> equipment</a:t>
            </a:r>
            <a:endParaRPr lang="en-GB" sz="1600" i="1" dirty="0">
              <a:solidFill>
                <a:srgbClr val="717276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89709" y="5652241"/>
            <a:ext cx="9288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Royal IHC</a:t>
            </a:r>
            <a:endParaRPr lang="en-GB" sz="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53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/>
          <a:srcRect l="6573" r="3547"/>
          <a:stretch/>
        </p:blipFill>
        <p:spPr>
          <a:xfrm>
            <a:off x="0" y="0"/>
            <a:ext cx="9144000" cy="6002421"/>
          </a:xfrm>
          <a:prstGeom prst="rect">
            <a:avLst/>
          </a:prstGeom>
        </p:spPr>
      </p:pic>
      <p:sp>
        <p:nvSpPr>
          <p:cNvPr id="18" name="Tekstvak 17"/>
          <p:cNvSpPr txBox="1"/>
          <p:nvPr/>
        </p:nvSpPr>
        <p:spPr>
          <a:xfrm>
            <a:off x="596767" y="649705"/>
            <a:ext cx="3962400" cy="1132957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square" lIns="180000" tIns="180000" rIns="180000" bIns="180000" rtlCol="0">
            <a:spAutoFit/>
          </a:bodyPr>
          <a:lstStyle/>
          <a:p>
            <a:r>
              <a:rPr lang="en-GB" sz="1600" b="1" dirty="0">
                <a:solidFill>
                  <a:srgbClr val="FF6600"/>
                </a:solidFill>
              </a:rPr>
              <a:t>Ship building, repair and conversion </a:t>
            </a:r>
            <a:r>
              <a:rPr lang="en-GB" sz="1600" b="1" dirty="0" smtClean="0">
                <a:solidFill>
                  <a:srgbClr val="FF6600"/>
                </a:solidFill>
              </a:rPr>
              <a:t> </a:t>
            </a:r>
            <a:r>
              <a:rPr lang="en-GB" sz="1600" b="1" dirty="0" err="1">
                <a:solidFill>
                  <a:srgbClr val="717276"/>
                </a:solidFill>
              </a:rPr>
              <a:t>Damen</a:t>
            </a:r>
            <a:r>
              <a:rPr lang="en-GB" sz="1600" b="1" dirty="0">
                <a:solidFill>
                  <a:srgbClr val="717276"/>
                </a:solidFill>
              </a:rPr>
              <a:t> </a:t>
            </a:r>
            <a:r>
              <a:rPr lang="en-GB" sz="1600" b="1" dirty="0" smtClean="0">
                <a:solidFill>
                  <a:srgbClr val="717276"/>
                </a:solidFill>
              </a:rPr>
              <a:t>shipyards</a:t>
            </a:r>
          </a:p>
          <a:p>
            <a:r>
              <a:rPr lang="en-GB" sz="1600" i="1" dirty="0">
                <a:solidFill>
                  <a:srgbClr val="717276"/>
                </a:solidFill>
              </a:rPr>
              <a:t>Dedicated vessels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7810499" y="5569168"/>
            <a:ext cx="5153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Damen</a:t>
            </a:r>
            <a:endParaRPr lang="en-GB" sz="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17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3"/>
          <a:srcRect l="16580" r="28832"/>
          <a:stretch/>
        </p:blipFill>
        <p:spPr>
          <a:xfrm>
            <a:off x="4566474" y="0"/>
            <a:ext cx="4577525" cy="5988678"/>
          </a:xfrm>
          <a:prstGeom prst="rect">
            <a:avLst/>
          </a:prstGeom>
        </p:spPr>
      </p:pic>
      <p:sp>
        <p:nvSpPr>
          <p:cNvPr id="18" name="Tekstvak 17"/>
          <p:cNvSpPr txBox="1"/>
          <p:nvPr/>
        </p:nvSpPr>
        <p:spPr>
          <a:xfrm>
            <a:off x="5638800" y="483936"/>
            <a:ext cx="3088640" cy="1348401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square" lIns="180000" tIns="180000" rIns="180000" bIns="180000" rtlCol="0">
            <a:spAutoFit/>
          </a:bodyPr>
          <a:lstStyle/>
          <a:p>
            <a:r>
              <a:rPr lang="en-GB" sz="1600" b="1" dirty="0">
                <a:solidFill>
                  <a:srgbClr val="FF6600"/>
                </a:solidFill>
              </a:rPr>
              <a:t>Lifting of heavy foundations and substations </a:t>
            </a:r>
            <a:endParaRPr lang="en-GB" sz="1600" b="1" dirty="0" smtClean="0">
              <a:solidFill>
                <a:srgbClr val="FF6600"/>
              </a:solidFill>
            </a:endParaRPr>
          </a:p>
          <a:p>
            <a:r>
              <a:rPr lang="en-GB" sz="1600" b="1" dirty="0" err="1" smtClean="0">
                <a:solidFill>
                  <a:srgbClr val="717276"/>
                </a:solidFill>
              </a:rPr>
              <a:t>Heerema</a:t>
            </a:r>
            <a:r>
              <a:rPr lang="en-GB" sz="1600" b="1" dirty="0" smtClean="0">
                <a:solidFill>
                  <a:srgbClr val="717276"/>
                </a:solidFill>
              </a:rPr>
              <a:t> / Seaway </a:t>
            </a:r>
            <a:r>
              <a:rPr lang="en-GB" sz="1600" b="1" dirty="0">
                <a:solidFill>
                  <a:srgbClr val="717276"/>
                </a:solidFill>
              </a:rPr>
              <a:t>Heavy </a:t>
            </a:r>
            <a:r>
              <a:rPr lang="en-GB" sz="1600" b="1" dirty="0" smtClean="0">
                <a:solidFill>
                  <a:srgbClr val="717276"/>
                </a:solidFill>
              </a:rPr>
              <a:t>Lifting</a:t>
            </a:r>
            <a:endParaRPr lang="en-GB" sz="1600" b="1" i="1" dirty="0">
              <a:solidFill>
                <a:srgbClr val="717276"/>
              </a:solidFill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4"/>
          <a:srcRect l="14854" r="34350"/>
          <a:stretch/>
        </p:blipFill>
        <p:spPr>
          <a:xfrm>
            <a:off x="0" y="-13368"/>
            <a:ext cx="4572000" cy="6002045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0" y="5723492"/>
            <a:ext cx="17141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err="1" smtClean="0">
                <a:solidFill>
                  <a:schemeClr val="bg1">
                    <a:lumMod val="85000"/>
                  </a:schemeClr>
                </a:solidFill>
              </a:rPr>
              <a:t>Heerema</a:t>
            </a:r>
            <a:endParaRPr lang="en-GB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4653963" y="5710124"/>
            <a:ext cx="17141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>
                <a:solidFill>
                  <a:srgbClr val="D9D9D9"/>
                </a:solidFill>
              </a:rPr>
              <a:t>Seaway Heavy Lifting</a:t>
            </a:r>
            <a:endParaRPr lang="en-GB" sz="800" dirty="0">
              <a:solidFill>
                <a:srgbClr val="D9D9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70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3"/>
          <a:srcRect l="17480" t="-1" r="19589" b="-1"/>
          <a:stretch/>
        </p:blipFill>
        <p:spPr>
          <a:xfrm>
            <a:off x="0" y="0"/>
            <a:ext cx="4572000" cy="5987347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4"/>
          <a:srcRect l="22964" r="10549"/>
          <a:stretch/>
        </p:blipFill>
        <p:spPr>
          <a:xfrm>
            <a:off x="4576884" y="1"/>
            <a:ext cx="4567116" cy="6000716"/>
          </a:xfrm>
          <a:prstGeom prst="rect">
            <a:avLst/>
          </a:prstGeom>
        </p:spPr>
      </p:pic>
      <p:sp>
        <p:nvSpPr>
          <p:cNvPr id="18" name="Tekstvak 17"/>
          <p:cNvSpPr txBox="1"/>
          <p:nvPr/>
        </p:nvSpPr>
        <p:spPr>
          <a:xfrm>
            <a:off x="173789" y="243306"/>
            <a:ext cx="4235651" cy="1348401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square" lIns="180000" tIns="180000" rIns="180000" bIns="180000" rtlCol="0">
            <a:spAutoFit/>
          </a:bodyPr>
          <a:lstStyle/>
          <a:p>
            <a:r>
              <a:rPr lang="en-GB" sz="1600" b="1" dirty="0">
                <a:solidFill>
                  <a:srgbClr val="FF6600"/>
                </a:solidFill>
              </a:rPr>
              <a:t>Offshore crew transfer systems </a:t>
            </a:r>
          </a:p>
          <a:p>
            <a:r>
              <a:rPr lang="en-GB" sz="1600" b="1" dirty="0" err="1" smtClean="0">
                <a:solidFill>
                  <a:srgbClr val="717276"/>
                </a:solidFill>
              </a:rPr>
              <a:t>Ampelmann</a:t>
            </a:r>
            <a:r>
              <a:rPr lang="en-GB" sz="1600" b="1" dirty="0" smtClean="0">
                <a:solidFill>
                  <a:srgbClr val="717276"/>
                </a:solidFill>
              </a:rPr>
              <a:t> / van Aalst / </a:t>
            </a:r>
            <a:r>
              <a:rPr lang="en-GB" sz="1600" b="1" dirty="0" err="1" smtClean="0">
                <a:solidFill>
                  <a:srgbClr val="717276"/>
                </a:solidFill>
              </a:rPr>
              <a:t>Ztechnologies</a:t>
            </a:r>
            <a:endParaRPr lang="en-GB" sz="1600" b="1" dirty="0" smtClean="0">
              <a:solidFill>
                <a:srgbClr val="717276"/>
              </a:solidFill>
            </a:endParaRPr>
          </a:p>
          <a:p>
            <a:r>
              <a:rPr lang="nl-NL" sz="1600" i="1" kern="0" dirty="0">
                <a:solidFill>
                  <a:srgbClr val="717276"/>
                </a:solidFill>
                <a:latin typeface="Arial" pitchFamily="34" charset="0"/>
                <a:cs typeface="Arial" pitchFamily="34" charset="0"/>
              </a:rPr>
              <a:t>Full motion </a:t>
            </a:r>
            <a:r>
              <a:rPr lang="nl-NL" sz="1600" i="1" kern="0" dirty="0" err="1">
                <a:solidFill>
                  <a:srgbClr val="717276"/>
                </a:solidFill>
                <a:latin typeface="Arial" pitchFamily="34" charset="0"/>
                <a:cs typeface="Arial" pitchFamily="34" charset="0"/>
              </a:rPr>
              <a:t>compensated</a:t>
            </a:r>
            <a:r>
              <a:rPr lang="nl-NL" sz="1600" i="1" kern="0" dirty="0">
                <a:solidFill>
                  <a:srgbClr val="717276"/>
                </a:solidFill>
                <a:latin typeface="Arial" pitchFamily="34" charset="0"/>
                <a:cs typeface="Arial" pitchFamily="34" charset="0"/>
              </a:rPr>
              <a:t> cargo transfer (100 </a:t>
            </a:r>
            <a:r>
              <a:rPr lang="nl-NL" sz="1600" i="1" kern="0" dirty="0" err="1">
                <a:solidFill>
                  <a:srgbClr val="717276"/>
                </a:solidFill>
                <a:latin typeface="Arial" pitchFamily="34" charset="0"/>
                <a:cs typeface="Arial" pitchFamily="34" charset="0"/>
              </a:rPr>
              <a:t>metric</a:t>
            </a:r>
            <a:r>
              <a:rPr lang="nl-NL" sz="1600" i="1" kern="0" dirty="0">
                <a:solidFill>
                  <a:srgbClr val="71727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l-NL" sz="1600" i="1" kern="0" dirty="0" err="1">
                <a:solidFill>
                  <a:srgbClr val="717276"/>
                </a:solidFill>
                <a:latin typeface="Arial" pitchFamily="34" charset="0"/>
                <a:cs typeface="Arial" pitchFamily="34" charset="0"/>
              </a:rPr>
              <a:t>tons</a:t>
            </a:r>
            <a:r>
              <a:rPr lang="nl-NL" sz="1600" i="1" kern="0" dirty="0" smtClean="0">
                <a:solidFill>
                  <a:srgbClr val="717276"/>
                </a:solidFill>
                <a:latin typeface="Arial" pitchFamily="34" charset="0"/>
                <a:cs typeface="Arial" pitchFamily="34" charset="0"/>
              </a:rPr>
              <a:t>)</a:t>
            </a:r>
            <a:endParaRPr lang="nl-NL" sz="1600" i="1" kern="0" dirty="0">
              <a:solidFill>
                <a:srgbClr val="71727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415472" y="5639539"/>
            <a:ext cx="12624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err="1" smtClean="0">
                <a:solidFill>
                  <a:srgbClr val="FFFFFF"/>
                </a:solidFill>
              </a:rPr>
              <a:t>Ampelmann</a:t>
            </a:r>
            <a:r>
              <a:rPr lang="en-GB" sz="800" dirty="0" smtClean="0">
                <a:solidFill>
                  <a:srgbClr val="FFFFFF"/>
                </a:solidFill>
              </a:rPr>
              <a:t> Operations</a:t>
            </a:r>
            <a:endParaRPr lang="en-GB" sz="800" dirty="0">
              <a:solidFill>
                <a:srgbClr val="FFFFFF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7050035" y="5712916"/>
            <a:ext cx="8575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err="1" smtClean="0"/>
              <a:t>Ztechnologies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363853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/>
          <a:srcRect l="9358" t="-36" r="40496" b="1"/>
          <a:stretch/>
        </p:blipFill>
        <p:spPr>
          <a:xfrm>
            <a:off x="0" y="0"/>
            <a:ext cx="4585368" cy="6002899"/>
          </a:xfrm>
          <a:prstGeom prst="rect">
            <a:avLst/>
          </a:prstGeom>
        </p:spPr>
      </p:pic>
      <p:sp>
        <p:nvSpPr>
          <p:cNvPr id="18" name="Tekstvak 17"/>
          <p:cNvSpPr txBox="1"/>
          <p:nvPr/>
        </p:nvSpPr>
        <p:spPr>
          <a:xfrm>
            <a:off x="173789" y="4340334"/>
            <a:ext cx="4235651" cy="1102179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square" lIns="180000" tIns="180000" rIns="180000" bIns="180000" rtlCol="0">
            <a:spAutoFit/>
          </a:bodyPr>
          <a:lstStyle/>
          <a:p>
            <a:r>
              <a:rPr lang="en-GB" sz="1600" b="1" dirty="0" smtClean="0">
                <a:solidFill>
                  <a:srgbClr val="FF6600"/>
                </a:solidFill>
              </a:rPr>
              <a:t>Accommodation at sea </a:t>
            </a:r>
          </a:p>
          <a:p>
            <a:r>
              <a:rPr lang="en-GB" sz="1600" b="1" dirty="0" smtClean="0">
                <a:solidFill>
                  <a:srgbClr val="717276"/>
                </a:solidFill>
              </a:rPr>
              <a:t>C-bed / </a:t>
            </a:r>
            <a:r>
              <a:rPr lang="en-GB" sz="1600" b="1" dirty="0" err="1" smtClean="0">
                <a:solidFill>
                  <a:srgbClr val="717276"/>
                </a:solidFill>
              </a:rPr>
              <a:t>Acta</a:t>
            </a:r>
            <a:r>
              <a:rPr lang="en-GB" sz="1600" b="1" dirty="0" smtClean="0">
                <a:solidFill>
                  <a:srgbClr val="717276"/>
                </a:solidFill>
              </a:rPr>
              <a:t> Marina / Chevalier </a:t>
            </a:r>
            <a:r>
              <a:rPr lang="en-GB" sz="1600" b="1" dirty="0" err="1" smtClean="0">
                <a:solidFill>
                  <a:srgbClr val="717276"/>
                </a:solidFill>
              </a:rPr>
              <a:t>Floatels</a:t>
            </a:r>
            <a:endParaRPr lang="en-GB" sz="1600" b="1" dirty="0" smtClean="0">
              <a:solidFill>
                <a:srgbClr val="717276"/>
              </a:solidFill>
            </a:endParaRPr>
          </a:p>
          <a:p>
            <a:r>
              <a:rPr lang="en-GB" sz="1600" b="1" kern="0" dirty="0" err="1" smtClean="0">
                <a:solidFill>
                  <a:srgbClr val="717276"/>
                </a:solidFill>
                <a:latin typeface="Arial" pitchFamily="34" charset="0"/>
                <a:cs typeface="Arial" pitchFamily="34" charset="0"/>
              </a:rPr>
              <a:t>Ampelmann</a:t>
            </a:r>
            <a:r>
              <a:rPr lang="en-GB" sz="1600" b="1" kern="0" dirty="0" smtClean="0">
                <a:solidFill>
                  <a:srgbClr val="717276"/>
                </a:solidFill>
                <a:latin typeface="Arial" pitchFamily="34" charset="0"/>
                <a:cs typeface="Arial" pitchFamily="34" charset="0"/>
              </a:rPr>
              <a:t> Operations</a:t>
            </a:r>
            <a:endParaRPr lang="nl-NL" sz="1600" b="1" kern="0" dirty="0">
              <a:solidFill>
                <a:srgbClr val="71727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/>
          <a:srcRect l="5348" b="3320"/>
          <a:stretch/>
        </p:blipFill>
        <p:spPr>
          <a:xfrm>
            <a:off x="4572000" y="-1"/>
            <a:ext cx="4572000" cy="311484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5"/>
          <a:srcRect l="1" t="9142" r="2285" b="8613"/>
          <a:stretch/>
        </p:blipFill>
        <p:spPr>
          <a:xfrm>
            <a:off x="4571679" y="3116058"/>
            <a:ext cx="4572321" cy="2886363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7513847" y="5672203"/>
            <a:ext cx="13260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" dirty="0" smtClean="0">
                <a:solidFill>
                  <a:schemeClr val="bg2"/>
                </a:solidFill>
              </a:rPr>
              <a:t>C</a:t>
            </a:r>
            <a:r>
              <a:rPr lang="nl-NL" sz="900" dirty="0">
                <a:solidFill>
                  <a:schemeClr val="bg2"/>
                </a:solidFill>
              </a:rPr>
              <a:t>-bed </a:t>
            </a:r>
            <a:r>
              <a:rPr lang="nl-NL" sz="900" dirty="0" err="1">
                <a:solidFill>
                  <a:schemeClr val="bg2"/>
                </a:solidFill>
              </a:rPr>
              <a:t>Floating</a:t>
            </a:r>
            <a:r>
              <a:rPr lang="nl-NL" sz="900" dirty="0">
                <a:solidFill>
                  <a:schemeClr val="bg2"/>
                </a:solidFill>
              </a:rPr>
              <a:t> Hotels </a:t>
            </a:r>
            <a:endParaRPr lang="en-GB" sz="900" dirty="0">
              <a:solidFill>
                <a:schemeClr val="bg2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7558540" y="2762481"/>
            <a:ext cx="1692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 err="1">
                <a:solidFill>
                  <a:schemeClr val="bg2"/>
                </a:solidFill>
              </a:rPr>
              <a:t>Chevalier</a:t>
            </a:r>
            <a:r>
              <a:rPr lang="nl-NL" sz="900" dirty="0">
                <a:solidFill>
                  <a:schemeClr val="bg2"/>
                </a:solidFill>
              </a:rPr>
              <a:t> </a:t>
            </a:r>
            <a:r>
              <a:rPr lang="nl-NL" sz="900" dirty="0" err="1" smtClean="0">
                <a:solidFill>
                  <a:schemeClr val="bg2"/>
                </a:solidFill>
              </a:rPr>
              <a:t>Floatels</a:t>
            </a:r>
            <a:endParaRPr lang="nl-NL" sz="900" dirty="0">
              <a:solidFill>
                <a:schemeClr val="bg2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172357" y="5704703"/>
            <a:ext cx="13589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 smtClean="0">
                <a:solidFill>
                  <a:schemeClr val="bg2"/>
                </a:solidFill>
              </a:rPr>
              <a:t>Acta Marine</a:t>
            </a:r>
            <a:endParaRPr lang="nl-NL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cdn.aiidatapro.net/media/5c/80/e0/t780x490/5c80e01b0db97aecd72b4a9ecb31ab47205edf5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512" cy="576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kstvak 17"/>
          <p:cNvSpPr txBox="1"/>
          <p:nvPr/>
        </p:nvSpPr>
        <p:spPr>
          <a:xfrm>
            <a:off x="596767" y="649704"/>
            <a:ext cx="3962400" cy="855958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square" lIns="180000" tIns="180000" rIns="180000" bIns="180000" rtlCol="0">
            <a:spAutoFit/>
          </a:bodyPr>
          <a:lstStyle/>
          <a:p>
            <a:r>
              <a:rPr lang="en-GB" sz="1600" b="1" dirty="0" smtClean="0">
                <a:solidFill>
                  <a:srgbClr val="FF6600"/>
                </a:solidFill>
              </a:rPr>
              <a:t>Installation</a:t>
            </a:r>
            <a:br>
              <a:rPr lang="en-GB" sz="1600" b="1" dirty="0" smtClean="0">
                <a:solidFill>
                  <a:srgbClr val="FF6600"/>
                </a:solidFill>
              </a:rPr>
            </a:br>
            <a:r>
              <a:rPr lang="en-GB" sz="1600" b="1" dirty="0">
                <a:solidFill>
                  <a:srgbClr val="717276"/>
                </a:solidFill>
              </a:rPr>
              <a:t>V</a:t>
            </a:r>
            <a:r>
              <a:rPr lang="en-GB" sz="1600" b="1" dirty="0" smtClean="0">
                <a:solidFill>
                  <a:srgbClr val="717276"/>
                </a:solidFill>
              </a:rPr>
              <a:t>an Oord</a:t>
            </a:r>
            <a:endParaRPr lang="en-GB" sz="1600" i="1" dirty="0">
              <a:solidFill>
                <a:srgbClr val="7172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92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Jos Beurskens DSC_0689a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55415"/>
            <a:ext cx="9144000" cy="5272044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023353" y="1682886"/>
            <a:ext cx="50972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 smtClean="0">
                <a:solidFill>
                  <a:srgbClr val="FF0000"/>
                </a:solidFill>
              </a:rPr>
              <a:t>woz@rvo.nl</a:t>
            </a:r>
          </a:p>
          <a:p>
            <a:pPr algn="ctr"/>
            <a:r>
              <a:rPr lang="nl-NL" sz="2400" b="1" dirty="0" smtClean="0">
                <a:solidFill>
                  <a:srgbClr val="FF0000"/>
                </a:solidFill>
              </a:rPr>
              <a:t>Ruud.debruijne@rvo.nl</a:t>
            </a:r>
          </a:p>
          <a:p>
            <a:pPr algn="ctr"/>
            <a:endParaRPr lang="nl-NL" sz="2400" b="1" dirty="0">
              <a:solidFill>
                <a:srgbClr val="FF0000"/>
              </a:solidFill>
            </a:endParaRPr>
          </a:p>
          <a:p>
            <a:pPr algn="ctr"/>
            <a:r>
              <a:rPr lang="nl-NL" sz="2400" b="1" dirty="0" smtClean="0">
                <a:solidFill>
                  <a:srgbClr val="FF0000"/>
                </a:solidFill>
              </a:rPr>
              <a:t>Offshorewind.rvo.nl</a:t>
            </a:r>
            <a:endParaRPr lang="nl-NL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6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0797" y="1014380"/>
            <a:ext cx="4837917" cy="4347185"/>
          </a:xfrm>
          <a:prstGeom prst="rect">
            <a:avLst/>
          </a:prstGeom>
          <a:noFill/>
        </p:spPr>
      </p:pic>
      <p:sp>
        <p:nvSpPr>
          <p:cNvPr id="3" name="Rechthoek 2"/>
          <p:cNvSpPr/>
          <p:nvPr/>
        </p:nvSpPr>
        <p:spPr bwMode="auto">
          <a:xfrm>
            <a:off x="5787571" y="4299857"/>
            <a:ext cx="1641929" cy="110671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dirty="0" err="1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4185061" y="1549415"/>
            <a:ext cx="1282310" cy="307777"/>
          </a:xfrm>
          <a:prstGeom prst="rect">
            <a:avLst/>
          </a:prstGeom>
          <a:solidFill>
            <a:srgbClr val="A9A9A9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Wind turbines 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6820042" y="2799231"/>
            <a:ext cx="1664613" cy="307777"/>
          </a:xfrm>
          <a:prstGeom prst="rect">
            <a:avLst/>
          </a:prstGeom>
          <a:solidFill>
            <a:srgbClr val="A9A9A9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Transmission lines 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1463152" y="5392890"/>
            <a:ext cx="1581595" cy="307777"/>
          </a:xfrm>
          <a:prstGeom prst="rect">
            <a:avLst/>
          </a:prstGeom>
          <a:solidFill>
            <a:srgbClr val="A9A9A9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Inter-array cables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4906828" y="4941794"/>
            <a:ext cx="1182635" cy="307777"/>
          </a:xfrm>
          <a:prstGeom prst="rect">
            <a:avLst/>
          </a:prstGeom>
          <a:solidFill>
            <a:srgbClr val="A9A9A9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Export cable 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3347194" y="5392890"/>
            <a:ext cx="2742270" cy="307777"/>
          </a:xfrm>
          <a:prstGeom prst="rect">
            <a:avLst/>
          </a:prstGeom>
          <a:solidFill>
            <a:srgbClr val="A9A9A9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Transformer or convertor station </a:t>
            </a:r>
            <a:endParaRPr lang="en-GB" sz="1400" dirty="0">
              <a:solidFill>
                <a:schemeClr val="bg1"/>
              </a:solidFill>
            </a:endParaRPr>
          </a:p>
        </p:txBody>
      </p:sp>
      <p:cxnSp>
        <p:nvCxnSpPr>
          <p:cNvPr id="19" name="Rechte verbindingslijn met pijl 18"/>
          <p:cNvCxnSpPr/>
          <p:nvPr/>
        </p:nvCxnSpPr>
        <p:spPr>
          <a:xfrm flipH="1">
            <a:off x="3794458" y="1703440"/>
            <a:ext cx="405545" cy="527040"/>
          </a:xfrm>
          <a:prstGeom prst="straightConnector1">
            <a:avLst/>
          </a:prstGeom>
          <a:ln>
            <a:solidFill>
              <a:srgbClr val="B2B2B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met pijl 19"/>
          <p:cNvCxnSpPr>
            <a:stCxn id="9" idx="1"/>
          </p:cNvCxnSpPr>
          <p:nvPr/>
        </p:nvCxnSpPr>
        <p:spPr>
          <a:xfrm flipH="1">
            <a:off x="6256734" y="2953120"/>
            <a:ext cx="563308" cy="469680"/>
          </a:xfrm>
          <a:prstGeom prst="straightConnector1">
            <a:avLst/>
          </a:prstGeom>
          <a:ln>
            <a:solidFill>
              <a:srgbClr val="B2B2B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met pijl 20"/>
          <p:cNvCxnSpPr>
            <a:stCxn id="25" idx="0"/>
          </p:cNvCxnSpPr>
          <p:nvPr/>
        </p:nvCxnSpPr>
        <p:spPr>
          <a:xfrm flipH="1" flipV="1">
            <a:off x="6602319" y="3623858"/>
            <a:ext cx="511202" cy="777450"/>
          </a:xfrm>
          <a:prstGeom prst="straightConnector1">
            <a:avLst/>
          </a:prstGeom>
          <a:ln>
            <a:solidFill>
              <a:srgbClr val="B2B2B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met pijl 21"/>
          <p:cNvCxnSpPr/>
          <p:nvPr/>
        </p:nvCxnSpPr>
        <p:spPr>
          <a:xfrm flipV="1">
            <a:off x="5166256" y="4148560"/>
            <a:ext cx="0" cy="808176"/>
          </a:xfrm>
          <a:prstGeom prst="straightConnector1">
            <a:avLst/>
          </a:prstGeom>
          <a:ln>
            <a:solidFill>
              <a:srgbClr val="B2B2B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met pijl 22"/>
          <p:cNvCxnSpPr/>
          <p:nvPr/>
        </p:nvCxnSpPr>
        <p:spPr>
          <a:xfrm flipV="1">
            <a:off x="4010421" y="3949841"/>
            <a:ext cx="466542" cy="1462826"/>
          </a:xfrm>
          <a:prstGeom prst="straightConnector1">
            <a:avLst/>
          </a:prstGeom>
          <a:ln>
            <a:solidFill>
              <a:srgbClr val="B2B2B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met pijl 23"/>
          <p:cNvCxnSpPr/>
          <p:nvPr/>
        </p:nvCxnSpPr>
        <p:spPr>
          <a:xfrm flipV="1">
            <a:off x="2110797" y="4347281"/>
            <a:ext cx="1104803" cy="1082964"/>
          </a:xfrm>
          <a:prstGeom prst="straightConnector1">
            <a:avLst/>
          </a:prstGeom>
          <a:ln>
            <a:solidFill>
              <a:srgbClr val="B2B2B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kstvak 24"/>
          <p:cNvSpPr txBox="1"/>
          <p:nvPr/>
        </p:nvSpPr>
        <p:spPr>
          <a:xfrm>
            <a:off x="5742386" y="4401308"/>
            <a:ext cx="2742270" cy="307777"/>
          </a:xfrm>
          <a:prstGeom prst="rect">
            <a:avLst/>
          </a:prstGeom>
          <a:solidFill>
            <a:srgbClr val="A9A9A9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Transformer or convertor station 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77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2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62" y="934875"/>
            <a:ext cx="7324725" cy="534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923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 smtClean="0"/>
              <a:t>Cijfers (Windturbine)</a:t>
            </a:r>
            <a:endParaRPr lang="nl-NL" sz="2800" dirty="0"/>
          </a:p>
        </p:txBody>
      </p:sp>
      <p:pic>
        <p:nvPicPr>
          <p:cNvPr id="1030" name="Picture 6" descr="http://www.mhivestasoffshore.com/wp-content/uploads/2014/10/10_News_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786" y="1070042"/>
            <a:ext cx="5327086" cy="299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148787" y="1894386"/>
            <a:ext cx="8640000" cy="4299987"/>
          </a:xfrm>
        </p:spPr>
        <p:txBody>
          <a:bodyPr/>
          <a:lstStyle/>
          <a:p>
            <a:r>
              <a:rPr lang="nl-NL" sz="2000" dirty="0" smtClean="0"/>
              <a:t>8 MW</a:t>
            </a:r>
            <a:br>
              <a:rPr lang="nl-NL" sz="2000" dirty="0" smtClean="0"/>
            </a:br>
            <a:endParaRPr lang="nl-NL" sz="2000" dirty="0" smtClean="0"/>
          </a:p>
          <a:p>
            <a:r>
              <a:rPr lang="en-US" sz="2000" dirty="0" err="1" smtClean="0"/>
              <a:t>Lengte</a:t>
            </a:r>
            <a:r>
              <a:rPr lang="en-US" sz="2000" dirty="0" smtClean="0"/>
              <a:t> </a:t>
            </a:r>
            <a:r>
              <a:rPr lang="en-US" sz="2000" dirty="0" err="1" smtClean="0"/>
              <a:t>blad</a:t>
            </a:r>
            <a:r>
              <a:rPr lang="en-US" sz="2000" dirty="0" smtClean="0"/>
              <a:t>: 80 m</a:t>
            </a:r>
            <a:br>
              <a:rPr lang="en-US" sz="2000" dirty="0" smtClean="0"/>
            </a:br>
            <a:endParaRPr lang="en-US" sz="2000" dirty="0"/>
          </a:p>
          <a:p>
            <a:r>
              <a:rPr lang="nl-NL" sz="2000" dirty="0" err="1" smtClean="0"/>
              <a:t>Ashoogte</a:t>
            </a:r>
            <a:r>
              <a:rPr lang="nl-NL" sz="2000" dirty="0" smtClean="0"/>
              <a:t> 100 – 140 m</a:t>
            </a:r>
          </a:p>
          <a:p>
            <a:endParaRPr lang="nl-NL" b="1" dirty="0"/>
          </a:p>
        </p:txBody>
      </p:sp>
      <p:pic>
        <p:nvPicPr>
          <p:cNvPr id="1028" name="Picture 4" descr="Vestas builds 'game changer'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1514"/>
            <a:ext cx="4161786" cy="299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377447" y="4445540"/>
            <a:ext cx="4474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n-lt"/>
              </a:rPr>
              <a:t>Gondel</a:t>
            </a:r>
            <a:r>
              <a:rPr lang="en-US" sz="2000" dirty="0">
                <a:latin typeface="+mn-lt"/>
              </a:rPr>
              <a:t>: 24 x 12 x 7,5 </a:t>
            </a:r>
            <a:r>
              <a:rPr lang="en-US" sz="2000" dirty="0" smtClean="0">
                <a:latin typeface="+mn-lt"/>
              </a:rPr>
              <a:t>m</a:t>
            </a:r>
            <a:br>
              <a:rPr lang="en-US" sz="2000" dirty="0" smtClean="0">
                <a:latin typeface="+mn-lt"/>
              </a:rPr>
            </a:br>
            <a:r>
              <a:rPr lang="en-US" sz="2000" dirty="0" smtClean="0">
                <a:latin typeface="+mn-lt"/>
              </a:rPr>
              <a:t>            390 </a:t>
            </a:r>
            <a:r>
              <a:rPr lang="en-US" sz="2000" dirty="0">
                <a:latin typeface="+mn-lt"/>
              </a:rPr>
              <a:t>ton</a:t>
            </a:r>
            <a:endParaRPr lang="nl-NL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6873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 smtClean="0"/>
              <a:t>Cijfers (Nederland)</a:t>
            </a:r>
            <a:endParaRPr lang="nl-NL" sz="28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246063" y="1877438"/>
            <a:ext cx="8640000" cy="4299987"/>
          </a:xfrm>
        </p:spPr>
        <p:txBody>
          <a:bodyPr/>
          <a:lstStyle/>
          <a:p>
            <a:r>
              <a:rPr lang="nl-NL" sz="2400" dirty="0"/>
              <a:t>5 </a:t>
            </a:r>
            <a:r>
              <a:rPr lang="nl-NL" sz="2400" dirty="0" smtClean="0"/>
              <a:t>tenders</a:t>
            </a:r>
            <a:r>
              <a:rPr lang="nl-NL" sz="2400" dirty="0"/>
              <a:t>, 10 </a:t>
            </a:r>
            <a:r>
              <a:rPr lang="nl-NL" sz="2400" dirty="0" smtClean="0"/>
              <a:t>windparken</a:t>
            </a:r>
            <a:br>
              <a:rPr lang="nl-NL" sz="2400" dirty="0" smtClean="0"/>
            </a:br>
            <a:endParaRPr lang="nl-NL" sz="2400" dirty="0"/>
          </a:p>
          <a:p>
            <a:r>
              <a:rPr lang="nl-NL" sz="2400" dirty="0"/>
              <a:t>Per </a:t>
            </a:r>
            <a:r>
              <a:rPr lang="nl-NL" sz="2400" dirty="0" smtClean="0"/>
              <a:t>windpark:</a:t>
            </a:r>
            <a:endParaRPr lang="nl-NL" sz="2400" dirty="0"/>
          </a:p>
          <a:p>
            <a:pPr lvl="1"/>
            <a:r>
              <a:rPr lang="nl-NL" sz="2000" dirty="0"/>
              <a:t>Investering ~ € 1,25 </a:t>
            </a:r>
            <a:r>
              <a:rPr lang="nl-NL" sz="2000" dirty="0" err="1" smtClean="0"/>
              <a:t>mld</a:t>
            </a:r>
            <a:r>
              <a:rPr lang="nl-NL" sz="2000" dirty="0" smtClean="0"/>
              <a:t> (2016)</a:t>
            </a:r>
            <a:endParaRPr lang="nl-NL" sz="2000" dirty="0"/>
          </a:p>
          <a:p>
            <a:pPr lvl="1"/>
            <a:r>
              <a:rPr lang="nl-NL" sz="2000" dirty="0" smtClean="0"/>
              <a:t>Vooronderzoeken </a:t>
            </a:r>
            <a:r>
              <a:rPr lang="nl-NL" sz="2000" dirty="0"/>
              <a:t>RVO.nl ~ € 5 </a:t>
            </a:r>
            <a:r>
              <a:rPr lang="nl-NL" sz="2000" dirty="0" smtClean="0"/>
              <a:t>mln.</a:t>
            </a:r>
            <a:br>
              <a:rPr lang="nl-NL" sz="2000" dirty="0" smtClean="0"/>
            </a:br>
            <a:endParaRPr lang="nl-NL" sz="2000" dirty="0" smtClean="0"/>
          </a:p>
          <a:p>
            <a:r>
              <a:rPr lang="nl-NL" sz="2400" dirty="0" smtClean="0"/>
              <a:t>Net </a:t>
            </a:r>
            <a:r>
              <a:rPr lang="nl-NL" sz="2400" dirty="0"/>
              <a:t>op zee (TenneT): &lt; € 4 </a:t>
            </a:r>
            <a:r>
              <a:rPr lang="nl-NL" sz="2400" dirty="0" err="1"/>
              <a:t>mld</a:t>
            </a:r>
            <a:r>
              <a:rPr lang="nl-NL" sz="2400" dirty="0"/>
              <a:t/>
            </a:r>
            <a:br>
              <a:rPr lang="nl-NL" sz="2400" dirty="0"/>
            </a:br>
            <a:endParaRPr lang="nl-NL" sz="2400" dirty="0"/>
          </a:p>
          <a:p>
            <a:r>
              <a:rPr lang="nl-NL" sz="2400" dirty="0"/>
              <a:t>4x huidige productie wind</a:t>
            </a:r>
            <a:br>
              <a:rPr lang="nl-NL" sz="2400" dirty="0"/>
            </a:br>
            <a:endParaRPr lang="nl-NL" sz="2400" dirty="0"/>
          </a:p>
          <a:p>
            <a:r>
              <a:rPr lang="nl-NL" sz="2400" dirty="0"/>
              <a:t>10% elektriciteitsverbruik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2843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geminiwindpark.nl/images/ff72808-crop-u151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54894"/>
            <a:ext cx="9203821" cy="602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el 14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nl-NL" sz="2800" b="1" dirty="0" smtClean="0"/>
              <a:t>Offshore windparken in Nederland</a:t>
            </a:r>
            <a:endParaRPr lang="nl-NL" sz="2800" b="1" dirty="0"/>
          </a:p>
        </p:txBody>
      </p:sp>
      <p:sp>
        <p:nvSpPr>
          <p:cNvPr id="16" name="Tijdelijke aanduiding voor inhoud 15"/>
          <p:cNvSpPr>
            <a:spLocks noGrp="1"/>
          </p:cNvSpPr>
          <p:nvPr>
            <p:ph sz="quarter" idx="13"/>
          </p:nvPr>
        </p:nvSpPr>
        <p:spPr>
          <a:xfrm>
            <a:off x="281909" y="3609302"/>
            <a:ext cx="8640000" cy="1520970"/>
          </a:xfrm>
        </p:spPr>
        <p:txBody>
          <a:bodyPr/>
          <a:lstStyle/>
          <a:p>
            <a:r>
              <a:rPr lang="nl-N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1.000 MW:</a:t>
            </a:r>
            <a:br>
              <a:rPr lang="nl-N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windparken gebouwd</a:t>
            </a:r>
            <a:br>
              <a:rPr lang="nl-N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in aanbouw</a:t>
            </a:r>
          </a:p>
          <a:p>
            <a:r>
              <a:rPr lang="nl-N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Gepland: 3.500 MW in</a:t>
            </a:r>
            <a:br>
              <a:rPr lang="nl-N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nieuwe windparken</a:t>
            </a:r>
            <a:br>
              <a:rPr lang="nl-N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aangewezen gebieden</a:t>
            </a:r>
            <a:endParaRPr lang="nl-NL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geminiwindpark.nl/images/ff7454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519" y="3244556"/>
            <a:ext cx="3505200" cy="250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74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 err="1" smtClean="0"/>
              <a:t>Roadmap</a:t>
            </a:r>
            <a:r>
              <a:rPr lang="nl-NL" sz="2800" dirty="0" smtClean="0"/>
              <a:t> naar 4,500 MW</a:t>
            </a:r>
            <a:endParaRPr lang="nl-NL" sz="28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l-NL" sz="2400" dirty="0" smtClean="0"/>
              <a:t>Doel:</a:t>
            </a:r>
          </a:p>
          <a:p>
            <a:pPr lvl="1"/>
            <a:r>
              <a:rPr lang="nl-NL" sz="1800" dirty="0" smtClean="0"/>
              <a:t>3,500 MW</a:t>
            </a:r>
          </a:p>
          <a:p>
            <a:pPr lvl="1"/>
            <a:r>
              <a:rPr lang="nl-NL" sz="1800" dirty="0" smtClean="0"/>
              <a:t>40% kostenreductie (in 2024 vergeleken met 2014)</a:t>
            </a:r>
            <a:br>
              <a:rPr lang="nl-NL" sz="1800" dirty="0" smtClean="0"/>
            </a:br>
            <a:endParaRPr lang="nl-NL" sz="1800" dirty="0" smtClean="0"/>
          </a:p>
          <a:p>
            <a:r>
              <a:rPr lang="nl-NL" sz="2200" dirty="0" err="1" smtClean="0"/>
              <a:t>Roadmap</a:t>
            </a:r>
            <a:r>
              <a:rPr lang="nl-NL" sz="2200" dirty="0" smtClean="0"/>
              <a:t>: grote rol overheid</a:t>
            </a:r>
          </a:p>
          <a:p>
            <a:pPr lvl="1"/>
            <a:r>
              <a:rPr lang="nl-NL" sz="1800" dirty="0" smtClean="0"/>
              <a:t>Aangewezen windenergiegebieden -&gt; kavelbesluiten</a:t>
            </a:r>
          </a:p>
          <a:p>
            <a:pPr lvl="1"/>
            <a:r>
              <a:rPr lang="nl-NL" sz="1800" dirty="0" smtClean="0"/>
              <a:t>Subsidie- en vergunning tenders</a:t>
            </a:r>
          </a:p>
          <a:p>
            <a:pPr lvl="1"/>
            <a:r>
              <a:rPr lang="nl-NL" sz="1800" dirty="0" smtClean="0"/>
              <a:t>Volledige set site data </a:t>
            </a:r>
          </a:p>
          <a:p>
            <a:pPr lvl="1"/>
            <a:r>
              <a:rPr lang="nl-NL" sz="1800" dirty="0" smtClean="0"/>
              <a:t>Aansluiting hoogspanningsnet door TenneT</a:t>
            </a:r>
            <a:br>
              <a:rPr lang="nl-NL" sz="1800" dirty="0" smtClean="0"/>
            </a:br>
            <a:r>
              <a:rPr lang="nl-NL" sz="1800" dirty="0" smtClean="0"/>
              <a:t> (OHVS in </a:t>
            </a:r>
            <a:r>
              <a:rPr lang="nl-NL" sz="1800" dirty="0"/>
              <a:t>windenergiegebieden)</a:t>
            </a:r>
            <a:endParaRPr lang="nl-NL" sz="1800" dirty="0" smtClean="0"/>
          </a:p>
          <a:p>
            <a:pPr lvl="1"/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394234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Routekaart en aangewezen gebieden_407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-747465"/>
            <a:ext cx="5544616" cy="7848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5425954" y="404664"/>
            <a:ext cx="3718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 smtClean="0">
                <a:solidFill>
                  <a:schemeClr val="bg1"/>
                </a:solidFill>
              </a:rPr>
              <a:t>Aangewezen gebieden</a:t>
            </a:r>
          </a:p>
          <a:p>
            <a:pPr algn="ctr"/>
            <a:endParaRPr lang="nl-NL" sz="2000" b="1" dirty="0">
              <a:solidFill>
                <a:schemeClr val="bg1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5370719" y="1237506"/>
            <a:ext cx="382851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/>
              <a:t>Gebouwde windparken</a:t>
            </a:r>
            <a:br>
              <a:rPr lang="nl-NL" b="1" dirty="0" smtClean="0"/>
            </a:br>
            <a:endParaRPr lang="nl-NL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Gemini (in aanbouw)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l-NL" dirty="0" smtClean="0"/>
              <a:t>600 MW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l-NL" dirty="0" smtClean="0"/>
              <a:t>150 Siemens 4 MW</a:t>
            </a:r>
            <a:r>
              <a:rPr lang="nl-NL" dirty="0"/>
              <a:t/>
            </a:r>
            <a:br>
              <a:rPr lang="nl-NL" dirty="0"/>
            </a:b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Egmond aan zee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l-NL" dirty="0" smtClean="0"/>
              <a:t>108 MW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l-NL" dirty="0" smtClean="0"/>
              <a:t>36 </a:t>
            </a:r>
            <a:r>
              <a:rPr lang="nl-NL" dirty="0" err="1" smtClean="0"/>
              <a:t>Vestas</a:t>
            </a:r>
            <a:r>
              <a:rPr lang="nl-NL" dirty="0" smtClean="0"/>
              <a:t> 3 MW</a:t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Prinses Amalia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l-NL" dirty="0" smtClean="0"/>
              <a:t>120 MW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l-NL" dirty="0" smtClean="0"/>
              <a:t>60 </a:t>
            </a:r>
            <a:r>
              <a:rPr lang="nl-NL" dirty="0" err="1" smtClean="0"/>
              <a:t>Vestas</a:t>
            </a:r>
            <a:r>
              <a:rPr lang="nl-NL" dirty="0" smtClean="0"/>
              <a:t> 2 MW</a:t>
            </a:r>
            <a:r>
              <a:rPr lang="nl-NL" dirty="0"/>
              <a:t/>
            </a:r>
            <a:br>
              <a:rPr lang="nl-NL" dirty="0"/>
            </a:b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Luchterduinen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l-NL" dirty="0" smtClean="0"/>
              <a:t>129 MW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l-NL" dirty="0" smtClean="0"/>
              <a:t>43 </a:t>
            </a:r>
            <a:r>
              <a:rPr lang="nl-NL" dirty="0" err="1" smtClean="0"/>
              <a:t>Vestas</a:t>
            </a:r>
            <a:r>
              <a:rPr lang="nl-NL" dirty="0" smtClean="0"/>
              <a:t> 3 MW</a:t>
            </a:r>
          </a:p>
        </p:txBody>
      </p:sp>
      <p:cxnSp>
        <p:nvCxnSpPr>
          <p:cNvPr id="6" name="Rechte verbindingslijn met pijl 5"/>
          <p:cNvCxnSpPr/>
          <p:nvPr/>
        </p:nvCxnSpPr>
        <p:spPr>
          <a:xfrm flipH="1" flipV="1">
            <a:off x="4700188" y="640936"/>
            <a:ext cx="735908" cy="1226775"/>
          </a:xfrm>
          <a:prstGeom prst="straightConnector1">
            <a:avLst/>
          </a:prstGeom>
          <a:ln w="38100" cap="rnd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9"/>
          <p:cNvCxnSpPr/>
          <p:nvPr/>
        </p:nvCxnSpPr>
        <p:spPr>
          <a:xfrm flipH="1">
            <a:off x="2714627" y="3083668"/>
            <a:ext cx="2711327" cy="742139"/>
          </a:xfrm>
          <a:prstGeom prst="straightConnector1">
            <a:avLst/>
          </a:prstGeom>
          <a:ln w="38100" cap="rnd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echte verbindingslijn met pijl 40"/>
          <p:cNvCxnSpPr/>
          <p:nvPr/>
        </p:nvCxnSpPr>
        <p:spPr>
          <a:xfrm flipH="1" flipV="1">
            <a:off x="2443163" y="3939703"/>
            <a:ext cx="2943226" cy="486382"/>
          </a:xfrm>
          <a:prstGeom prst="straightConnector1">
            <a:avLst/>
          </a:prstGeom>
          <a:ln w="38100" cap="rnd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Rechte verbindingslijn met pijl 43"/>
          <p:cNvCxnSpPr/>
          <p:nvPr/>
        </p:nvCxnSpPr>
        <p:spPr>
          <a:xfrm flipH="1" flipV="1">
            <a:off x="2357438" y="4324351"/>
            <a:ext cx="3078658" cy="1181504"/>
          </a:xfrm>
          <a:prstGeom prst="straightConnector1">
            <a:avLst/>
          </a:prstGeom>
          <a:ln w="38100" cap="rnd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55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 smtClean="0"/>
              <a:t>Overheid: Kavelbesluiten (MER)</a:t>
            </a:r>
            <a:endParaRPr lang="nl-NL" sz="28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l-NL" sz="2400" dirty="0" smtClean="0"/>
              <a:t>Kavelgrenzen</a:t>
            </a:r>
            <a:br>
              <a:rPr lang="nl-NL" sz="2400" dirty="0" smtClean="0"/>
            </a:br>
            <a:endParaRPr lang="nl-NL" sz="2400" dirty="0" smtClean="0"/>
          </a:p>
          <a:p>
            <a:r>
              <a:rPr lang="nl-NL" sz="2400" dirty="0" smtClean="0"/>
              <a:t>Kavel specifieke eisen</a:t>
            </a:r>
          </a:p>
          <a:p>
            <a:pPr lvl="1"/>
            <a:r>
              <a:rPr lang="nl-NL" sz="2000" dirty="0" smtClean="0"/>
              <a:t>Bandbreedte</a:t>
            </a:r>
            <a:br>
              <a:rPr lang="nl-NL" sz="2000" dirty="0" smtClean="0"/>
            </a:br>
            <a:r>
              <a:rPr lang="nl-NL" sz="2000" dirty="0" smtClean="0"/>
              <a:t>windpark ontwerp</a:t>
            </a:r>
          </a:p>
          <a:p>
            <a:pPr lvl="2"/>
            <a:r>
              <a:rPr lang="nl-NL" sz="1600" dirty="0" smtClean="0"/>
              <a:t>Turbinegrootte</a:t>
            </a:r>
          </a:p>
          <a:p>
            <a:pPr lvl="2"/>
            <a:r>
              <a:rPr lang="nl-NL" sz="1600" dirty="0" smtClean="0"/>
              <a:t>Heicondities</a:t>
            </a:r>
          </a:p>
          <a:p>
            <a:pPr lvl="2"/>
            <a:r>
              <a:rPr lang="nl-NL" sz="1600" dirty="0" smtClean="0"/>
              <a:t>Elektrische infrastructuur</a:t>
            </a:r>
          </a:p>
          <a:p>
            <a:pPr lvl="2"/>
            <a:r>
              <a:rPr lang="nl-NL" sz="1600" dirty="0" smtClean="0"/>
              <a:t>Bouw- exploitatie en</a:t>
            </a:r>
            <a:br>
              <a:rPr lang="nl-NL" sz="1600" dirty="0" smtClean="0"/>
            </a:br>
            <a:r>
              <a:rPr lang="nl-NL" sz="1600" dirty="0" smtClean="0"/>
              <a:t>ontmantelingsperiodes</a:t>
            </a:r>
          </a:p>
          <a:p>
            <a:pPr lvl="2"/>
            <a:endParaRPr lang="nl-NL" sz="16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222" y="2026883"/>
            <a:ext cx="4662072" cy="3485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hoek 3"/>
          <p:cNvSpPr/>
          <p:nvPr/>
        </p:nvSpPr>
        <p:spPr>
          <a:xfrm>
            <a:off x="7520299" y="2093720"/>
            <a:ext cx="1623701" cy="589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479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VOnl_Corporate_Hemelblauw">
  <a:themeElements>
    <a:clrScheme name="RVO">
      <a:dk1>
        <a:sysClr val="windowText" lastClr="000000"/>
      </a:dk1>
      <a:lt1>
        <a:sysClr val="window" lastClr="FFFFFF"/>
      </a:lt1>
      <a:dk2>
        <a:srgbClr val="007BC7"/>
      </a:dk2>
      <a:lt2>
        <a:srgbClr val="EEECE1"/>
      </a:lt2>
      <a:accent1>
        <a:srgbClr val="007BC7"/>
      </a:accent1>
      <a:accent2>
        <a:srgbClr val="8FCAE7"/>
      </a:accent2>
      <a:accent3>
        <a:srgbClr val="39870C"/>
      </a:accent3>
      <a:accent4>
        <a:srgbClr val="F9E11E"/>
      </a:accent4>
      <a:accent5>
        <a:srgbClr val="E17000"/>
      </a:accent5>
      <a:accent6>
        <a:srgbClr val="D52B1E"/>
      </a:accent6>
      <a:hlink>
        <a:srgbClr val="002060"/>
      </a:hlink>
      <a:folHlink>
        <a:srgbClr val="800080"/>
      </a:folHlink>
    </a:clrScheme>
    <a:fontScheme name="RVO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VO.potx" id="{3D792080-9BF0-4E84-9E30-8E439A1BF80E}" vid="{8BDE3F31-DB42-4E7C-8EC8-23B2D20DC7A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RVOnl_Corporate_Hemelblauw</Template>
  <TotalTime>898</TotalTime>
  <Words>435</Words>
  <Application>Microsoft Office PowerPoint</Application>
  <PresentationFormat>On-screen Show (4:3)</PresentationFormat>
  <Paragraphs>166</Paragraphs>
  <Slides>31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RVOnl_Corporate_Hemelblauw</vt:lpstr>
      <vt:lpstr>Offshore wind energie in Europa</vt:lpstr>
      <vt:lpstr>Cijfers (Europa)</vt:lpstr>
      <vt:lpstr>PowerPoint Presentation</vt:lpstr>
      <vt:lpstr>Cijfers (Windturbine)</vt:lpstr>
      <vt:lpstr>Cijfers (Nederland)</vt:lpstr>
      <vt:lpstr>Offshore windparken in Nederland</vt:lpstr>
      <vt:lpstr>Roadmap naar 4,500 MW</vt:lpstr>
      <vt:lpstr>PowerPoint Presentation</vt:lpstr>
      <vt:lpstr>Overheid: Kavelbesluiten (MER)</vt:lpstr>
      <vt:lpstr>Overheid: Subsidie en vergunningen tenders</vt:lpstr>
      <vt:lpstr>Overheid: Site data</vt:lpstr>
      <vt:lpstr>TenneT: Netaansluiting</vt:lpstr>
      <vt:lpstr>PowerPoint Presentation</vt:lpstr>
      <vt:lpstr>PowerPoint Presentation</vt:lpstr>
      <vt:lpstr>Communicatie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Ministerie van EZ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Roadmap towards 4,500 MW offshore wind power</dc:title>
  <dc:creator>Ruud de Bruijne</dc:creator>
  <cp:lastModifiedBy>Yvonne Duivenman</cp:lastModifiedBy>
  <cp:revision>47</cp:revision>
  <dcterms:created xsi:type="dcterms:W3CDTF">2015-11-04T12:31:48Z</dcterms:created>
  <dcterms:modified xsi:type="dcterms:W3CDTF">2016-03-10T11:58:37Z</dcterms:modified>
</cp:coreProperties>
</file>